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7">
  <p:sldMasterIdLst>
    <p:sldMasterId id="2147483783" r:id="rId1"/>
  </p:sldMasterIdLst>
  <p:notesMasterIdLst>
    <p:notesMasterId r:id="rId48"/>
  </p:notesMasterIdLst>
  <p:sldIdLst>
    <p:sldId id="260" r:id="rId2"/>
    <p:sldId id="305" r:id="rId3"/>
    <p:sldId id="285" r:id="rId4"/>
    <p:sldId id="265" r:id="rId5"/>
    <p:sldId id="266" r:id="rId6"/>
    <p:sldId id="267" r:id="rId7"/>
    <p:sldId id="268" r:id="rId8"/>
    <p:sldId id="270" r:id="rId9"/>
    <p:sldId id="276" r:id="rId10"/>
    <p:sldId id="279" r:id="rId11"/>
    <p:sldId id="275" r:id="rId12"/>
    <p:sldId id="269" r:id="rId13"/>
    <p:sldId id="271" r:id="rId14"/>
    <p:sldId id="273" r:id="rId15"/>
    <p:sldId id="256" r:id="rId16"/>
    <p:sldId id="289" r:id="rId17"/>
    <p:sldId id="290" r:id="rId18"/>
    <p:sldId id="291" r:id="rId19"/>
    <p:sldId id="292" r:id="rId20"/>
    <p:sldId id="293" r:id="rId21"/>
    <p:sldId id="296" r:id="rId22"/>
    <p:sldId id="297" r:id="rId23"/>
    <p:sldId id="298" r:id="rId24"/>
    <p:sldId id="262" r:id="rId25"/>
    <p:sldId id="310" r:id="rId26"/>
    <p:sldId id="311" r:id="rId27"/>
    <p:sldId id="307" r:id="rId28"/>
    <p:sldId id="299" r:id="rId29"/>
    <p:sldId id="306" r:id="rId30"/>
    <p:sldId id="300" r:id="rId31"/>
    <p:sldId id="280" r:id="rId32"/>
    <p:sldId id="301" r:id="rId33"/>
    <p:sldId id="282" r:id="rId34"/>
    <p:sldId id="281" r:id="rId35"/>
    <p:sldId id="283" r:id="rId36"/>
    <p:sldId id="287" r:id="rId37"/>
    <p:sldId id="257" r:id="rId38"/>
    <p:sldId id="258" r:id="rId39"/>
    <p:sldId id="272" r:id="rId40"/>
    <p:sldId id="261" r:id="rId41"/>
    <p:sldId id="302" r:id="rId42"/>
    <p:sldId id="308" r:id="rId43"/>
    <p:sldId id="309" r:id="rId44"/>
    <p:sldId id="284" r:id="rId45"/>
    <p:sldId id="286" r:id="rId46"/>
    <p:sldId id="288" r:id="rId4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2094" y="4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784A1-F125-464B-A672-C76B25A8FF72}" type="datetimeFigureOut">
              <a:rPr lang="en-US" smtClean="0"/>
              <a:pPr/>
              <a:t>11/29/2022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6CEA7-18F6-4CDE-8423-D54FE802F8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834A07A-AA11-4D12-9B0E-FADD33CAF307}" type="slidenum">
              <a:rPr lang="en-US"/>
              <a:pPr/>
              <a:t>46</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9E08A3-2655-4E1F-BC5E-A69470CE34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E99EE09-90A1-4CCC-9AEE-0F7F4E28C2E5}"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DCABB45-A64A-41FF-929C-9F74FD89FEFB}" type="datetimeFigureOut">
              <a:rPr lang="fa-IR" smtClean="0"/>
              <a:pPr/>
              <a:t>06/05/1444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DE99EE09-90A1-4CCC-9AEE-0F7F4E28C2E5}"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CABB45-A64A-41FF-929C-9F74FD89FEFB}" type="datetimeFigureOut">
              <a:rPr lang="fa-IR" smtClean="0"/>
              <a:pPr/>
              <a:t>06/05/1444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99EE09-90A1-4CCC-9AEE-0F7F4E28C2E5}"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Slide.sldx"/><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Slide1.sld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098" name="Picture 2"/>
          <p:cNvPicPr>
            <a:picLocks noGrp="1" noChangeAspect="1" noChangeArrowheads="1"/>
          </p:cNvPicPr>
          <p:nvPr>
            <p:ph idx="1"/>
          </p:nvPr>
        </p:nvPicPr>
        <p:blipFill>
          <a:blip r:embed="rId2" cstate="print"/>
          <a:stretch>
            <a:fillRect/>
          </a:stretch>
        </p:blipFill>
        <p:spPr bwMode="auto">
          <a:xfrm>
            <a:off x="1333329" y="1935163"/>
            <a:ext cx="6477342" cy="438943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87225" y="1857364"/>
          <a:ext cx="7085237" cy="4406292"/>
        </p:xfrm>
        <a:graphic>
          <a:graphicData uri="http://schemas.openxmlformats.org/drawingml/2006/table">
            <a:tbl>
              <a:tblPr rtl="1"/>
              <a:tblGrid>
                <a:gridCol w="2561188">
                  <a:extLst>
                    <a:ext uri="{9D8B030D-6E8A-4147-A177-3AD203B41FA5}">
                      <a16:colId xmlns:a16="http://schemas.microsoft.com/office/drawing/2014/main" val="20000"/>
                    </a:ext>
                  </a:extLst>
                </a:gridCol>
                <a:gridCol w="1536713">
                  <a:extLst>
                    <a:ext uri="{9D8B030D-6E8A-4147-A177-3AD203B41FA5}">
                      <a16:colId xmlns:a16="http://schemas.microsoft.com/office/drawing/2014/main" val="20001"/>
                    </a:ext>
                  </a:extLst>
                </a:gridCol>
                <a:gridCol w="2987336">
                  <a:extLst>
                    <a:ext uri="{9D8B030D-6E8A-4147-A177-3AD203B41FA5}">
                      <a16:colId xmlns:a16="http://schemas.microsoft.com/office/drawing/2014/main" val="20002"/>
                    </a:ext>
                  </a:extLst>
                </a:gridCol>
              </a:tblGrid>
              <a:tr h="0">
                <a:tc>
                  <a:txBody>
                    <a:bodyPr/>
                    <a:lstStyle/>
                    <a:p>
                      <a:pPr algn="ctr" rtl="1">
                        <a:lnSpc>
                          <a:spcPct val="150000"/>
                        </a:lnSpc>
                        <a:spcAft>
                          <a:spcPts val="0"/>
                        </a:spcAft>
                      </a:pPr>
                      <a:r>
                        <a:rPr lang="fa-IR" sz="2400" b="1">
                          <a:latin typeface="Times New Roman"/>
                          <a:ea typeface="Times New Roman"/>
                          <a:cs typeface="Nazanin"/>
                        </a:rPr>
                        <a:t>علت</a:t>
                      </a:r>
                      <a:endParaRPr lang="en-US" sz="2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400" b="1">
                          <a:latin typeface="Times New Roman"/>
                          <a:ea typeface="Times New Roman"/>
                          <a:cs typeface="Nazanin"/>
                        </a:rPr>
                        <a:t>شيوع</a:t>
                      </a:r>
                      <a:endParaRPr lang="en-US" sz="2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400" b="1">
                          <a:latin typeface="Times New Roman"/>
                          <a:ea typeface="Times New Roman"/>
                          <a:cs typeface="Nazanin"/>
                        </a:rPr>
                        <a:t>درصد از کل</a:t>
                      </a:r>
                      <a:endParaRPr lang="en-US" sz="2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4374">
                <a:tc>
                  <a:txBody>
                    <a:bodyPr/>
                    <a:lstStyle/>
                    <a:p>
                      <a:pPr algn="ctr" rtl="1">
                        <a:lnSpc>
                          <a:spcPct val="150000"/>
                        </a:lnSpc>
                        <a:spcAft>
                          <a:spcPts val="0"/>
                        </a:spcAft>
                      </a:pPr>
                      <a:r>
                        <a:rPr lang="ar-SA" sz="2400" b="0">
                          <a:latin typeface="Times New Roman"/>
                          <a:ea typeface="Times New Roman"/>
                          <a:cs typeface="Nazanin"/>
                        </a:rPr>
                        <a:t>ديس ژنزي تيروئيد</a:t>
                      </a:r>
                      <a:endParaRPr lang="en-US" sz="2400" b="1">
                        <a:latin typeface="Times New Roman"/>
                        <a:ea typeface="Times New Roman"/>
                        <a:cs typeface="Siavash Ma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1:4000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75%</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0120">
                <a:tc>
                  <a:txBody>
                    <a:bodyPr/>
                    <a:lstStyle/>
                    <a:p>
                      <a:pPr algn="ctr" rtl="1">
                        <a:lnSpc>
                          <a:spcPct val="150000"/>
                        </a:lnSpc>
                        <a:spcAft>
                          <a:spcPts val="0"/>
                        </a:spcAft>
                      </a:pPr>
                      <a:r>
                        <a:rPr lang="ar-SA" sz="2400">
                          <a:latin typeface="Times New Roman"/>
                          <a:ea typeface="Times New Roman"/>
                          <a:cs typeface="Nazanin"/>
                        </a:rPr>
                        <a:t>ديس هورمونوژنز</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1:30.000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1570">
                <a:tc>
                  <a:txBody>
                    <a:bodyPr/>
                    <a:lstStyle/>
                    <a:p>
                      <a:pPr algn="ctr" rtl="1">
                        <a:lnSpc>
                          <a:spcPct val="150000"/>
                        </a:lnSpc>
                        <a:spcAft>
                          <a:spcPts val="0"/>
                        </a:spcAft>
                      </a:pPr>
                      <a:r>
                        <a:rPr lang="ar-SA" sz="2400">
                          <a:latin typeface="Times New Roman"/>
                          <a:ea typeface="Times New Roman"/>
                          <a:cs typeface="Nazanin"/>
                        </a:rPr>
                        <a:t>هيپوتيروئيدي گذرا</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1:40.000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1588">
                <a:tc>
                  <a:txBody>
                    <a:bodyPr/>
                    <a:lstStyle/>
                    <a:p>
                      <a:pPr algn="ctr" rtl="1">
                        <a:lnSpc>
                          <a:spcPct val="150000"/>
                        </a:lnSpc>
                        <a:spcAft>
                          <a:spcPts val="0"/>
                        </a:spcAft>
                      </a:pPr>
                      <a:r>
                        <a:rPr lang="ar-SA" sz="2400">
                          <a:latin typeface="Times New Roman"/>
                          <a:ea typeface="Times New Roman"/>
                          <a:cs typeface="Nazanin"/>
                        </a:rPr>
                        <a:t>هيپوتيروئيدي هيپوتالاميك</a:t>
                      </a:r>
                      <a:r>
                        <a:rPr lang="fa-IR" sz="2400">
                          <a:latin typeface="Times New Roman"/>
                          <a:ea typeface="Times New Roman"/>
                          <a:cs typeface="Nazanin"/>
                        </a:rPr>
                        <a:t> - </a:t>
                      </a:r>
                      <a:r>
                        <a:rPr lang="ar-SA" sz="2400">
                          <a:latin typeface="Times New Roman"/>
                          <a:ea typeface="Times New Roman"/>
                          <a:cs typeface="Nazanin"/>
                        </a:rPr>
                        <a:t>هيپوفيزي</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a:latin typeface="Times New Roman"/>
                          <a:ea typeface="Times New Roman"/>
                          <a:cs typeface="Nazanin"/>
                        </a:rPr>
                        <a:t>1:100.000</a:t>
                      </a:r>
                      <a:endParaRPr lang="en-US" sz="24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2400" dirty="0">
                          <a:latin typeface="Times New Roman"/>
                          <a:ea typeface="Times New Roman"/>
                          <a:cs typeface="Nazanin"/>
                        </a:rPr>
                        <a:t>5%</a:t>
                      </a:r>
                      <a:endParaRPr lang="en-US" sz="2400" dirty="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769" name="Rectangle 1"/>
          <p:cNvSpPr>
            <a:spLocks noChangeArrowheads="1"/>
          </p:cNvSpPr>
          <p:nvPr/>
        </p:nvSpPr>
        <p:spPr bwMode="auto">
          <a:xfrm>
            <a:off x="2428860" y="571480"/>
            <a:ext cx="589776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 </a:t>
            </a:r>
            <a:r>
              <a:rPr kumimoji="0" lang="ar-SA" sz="2400" b="1" i="0" u="none" strike="noStrike" cap="none" normalizeH="0" baseline="0" dirty="0">
                <a:ln>
                  <a:noFill/>
                </a:ln>
                <a:solidFill>
                  <a:schemeClr val="tx1"/>
                </a:solidFill>
                <a:effectLst/>
                <a:latin typeface="Arial" pitchFamily="34" charset="0"/>
                <a:ea typeface="Times New Roman" pitchFamily="18" charset="0"/>
                <a:cs typeface="Nazanin" pitchFamily="2" charset="-78"/>
              </a:rPr>
              <a:t>شيوع تقريبي </a:t>
            </a:r>
            <a:r>
              <a:rPr kumimoji="0" lang="fa-IR" sz="2400" b="1" i="0" u="none" strike="noStrike" cap="none" normalizeH="0" baseline="0" dirty="0">
                <a:ln>
                  <a:noFill/>
                </a:ln>
                <a:solidFill>
                  <a:schemeClr val="tx1"/>
                </a:solidFill>
                <a:effectLst/>
                <a:latin typeface="Arial" pitchFamily="34" charset="0"/>
                <a:ea typeface="Times New Roman" pitchFamily="18" charset="0"/>
                <a:cs typeface="Nazanin" pitchFamily="2" charset="-78"/>
              </a:rPr>
              <a:t>انواع کم کاری تيروئيد</a:t>
            </a:r>
            <a:r>
              <a:rPr kumimoji="0" lang="ar-SA" sz="2400" b="1" i="0" u="none" strike="noStrike" cap="none" normalizeH="0" baseline="0" dirty="0">
                <a:ln>
                  <a:noFill/>
                </a:ln>
                <a:solidFill>
                  <a:schemeClr val="tx1"/>
                </a:solidFill>
                <a:effectLst/>
                <a:latin typeface="Arial" pitchFamily="34" charset="0"/>
                <a:ea typeface="Times New Roman" pitchFamily="18" charset="0"/>
                <a:cs typeface="Nazanin" pitchFamily="2" charset="-78"/>
              </a:rPr>
              <a:t> در دوران نوزادي:</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14818"/>
            <a:ext cx="7772400" cy="1470025"/>
          </a:xfrm>
        </p:spPr>
        <p:txBody>
          <a:bodyPr>
            <a:normAutofit fontScale="90000"/>
          </a:bodyPr>
          <a:lstStyle/>
          <a:p>
            <a:r>
              <a:rPr lang="ar-SA" sz="4400" dirty="0"/>
              <a:t>هورمونهاي تيروئيد نقش عمده اي را در رشد و تكامل تمام اعضاي بدن به خصوص سيستم عصبي مركزي هر فرد به عهده دارند. اين نقش از هفته يازدهم دوران جنيني آغاز شده و تا آخر دوران رشد و بلوغ جسم</a:t>
            </a:r>
            <a:r>
              <a:rPr lang="fa-IR" sz="4400" dirty="0"/>
              <a:t>ی</a:t>
            </a:r>
            <a:r>
              <a:rPr lang="ar-SA" sz="4400" dirty="0"/>
              <a:t>، فيزيكي و رواني فرد ادامه مي يابد</a:t>
            </a:r>
            <a:endParaRPr lang="en-US" sz="4400" dirty="0"/>
          </a:p>
        </p:txBody>
      </p:sp>
      <p:sp>
        <p:nvSpPr>
          <p:cNvPr id="3" name="Subtitle 2"/>
          <p:cNvSpPr>
            <a:spLocks noGrp="1"/>
          </p:cNvSpPr>
          <p:nvPr>
            <p:ph type="subTitle" idx="1"/>
          </p:nvPr>
        </p:nvSpPr>
        <p:spPr>
          <a:xfrm>
            <a:off x="533400" y="2514156"/>
            <a:ext cx="7854696" cy="1752600"/>
          </a:xfrm>
        </p:spPr>
        <p:txBody>
          <a:bodyPr>
            <a:normAutofit/>
          </a:bodyPr>
          <a:lstStyle/>
          <a:p>
            <a:endParaRPr lang="en-US"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000504"/>
            <a:ext cx="7772400" cy="1470025"/>
          </a:xfrm>
        </p:spPr>
        <p:txBody>
          <a:bodyPr>
            <a:noAutofit/>
          </a:bodyPr>
          <a:lstStyle/>
          <a:p>
            <a:r>
              <a:rPr lang="fa-IR" sz="3600" dirty="0"/>
              <a:t>در موارد کمبود هورمون تيروئيد شديد، معمولاً علائم در هفته اول تا دوم تولد بروز می کنند. اما در مواردی که کمبود هورمون خفيف تر است ممکن است علائم تا ماهها بعد از تولد ديده نشود.</a:t>
            </a:r>
            <a:r>
              <a:rPr lang="ar-SA" sz="3600" dirty="0"/>
              <a:t> كمبود هورمون تيروئيد در شيرخوار باعث عقب افتادگي ذهني مي شود</a:t>
            </a:r>
            <a:r>
              <a:rPr lang="fa-IR" sz="3600" dirty="0"/>
              <a:t>،</a:t>
            </a:r>
            <a:r>
              <a:rPr lang="ar-SA" sz="3600" dirty="0"/>
              <a:t> مگر اينكه تشخيص و درمان</a:t>
            </a:r>
            <a:r>
              <a:rPr lang="fa-IR" sz="3600" dirty="0"/>
              <a:t> مناسب</a:t>
            </a:r>
            <a:r>
              <a:rPr lang="ar-SA" sz="3600" dirty="0"/>
              <a:t> در اوايل زندگي نوزاد شروع شود</a:t>
            </a:r>
            <a:endParaRPr lang="en-US" sz="3600" dirty="0"/>
          </a:p>
        </p:txBody>
      </p:sp>
      <p:sp>
        <p:nvSpPr>
          <p:cNvPr id="3" name="Subtitle 2"/>
          <p:cNvSpPr>
            <a:spLocks noGrp="1"/>
          </p:cNvSpPr>
          <p:nvPr>
            <p:ph type="subTitle" idx="1"/>
          </p:nvPr>
        </p:nvSpPr>
        <p:spPr>
          <a:xfrm>
            <a:off x="571472" y="3143248"/>
            <a:ext cx="7854696" cy="1752600"/>
          </a:xfrm>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4214818"/>
            <a:ext cx="7772400" cy="1470025"/>
          </a:xfrm>
        </p:spPr>
        <p:txBody>
          <a:bodyPr>
            <a:normAutofit fontScale="90000"/>
          </a:bodyPr>
          <a:lstStyle/>
          <a:p>
            <a:r>
              <a:rPr lang="ar-SA" dirty="0"/>
              <a:t>بر اساس يافته هاي باليني، تنها 10% نوزادان در ماه اول، 35% در سه ماه اول، 70% در </a:t>
            </a:r>
            <a:r>
              <a:rPr lang="ar-SA" sz="4900" dirty="0"/>
              <a:t>طول</a:t>
            </a:r>
            <a:r>
              <a:rPr lang="ar-SA" dirty="0"/>
              <a:t> 1 سال و 100% در طول 4-3 سال زنـدگي شناسايي مي شوند</a:t>
            </a:r>
            <a:r>
              <a:rPr lang="fa-IR" dirty="0"/>
              <a:t>.</a:t>
            </a:r>
            <a:br>
              <a:rPr lang="en-US"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728" y="1363980"/>
          <a:ext cx="6998531" cy="6080760"/>
        </p:xfrm>
        <a:graphic>
          <a:graphicData uri="http://schemas.openxmlformats.org/drawingml/2006/table">
            <a:tbl>
              <a:tblPr rtl="1"/>
              <a:tblGrid>
                <a:gridCol w="1803400">
                  <a:extLst>
                    <a:ext uri="{9D8B030D-6E8A-4147-A177-3AD203B41FA5}">
                      <a16:colId xmlns:a16="http://schemas.microsoft.com/office/drawing/2014/main" val="20000"/>
                    </a:ext>
                  </a:extLst>
                </a:gridCol>
                <a:gridCol w="1804035">
                  <a:extLst>
                    <a:ext uri="{9D8B030D-6E8A-4147-A177-3AD203B41FA5}">
                      <a16:colId xmlns:a16="http://schemas.microsoft.com/office/drawing/2014/main" val="20001"/>
                    </a:ext>
                  </a:extLst>
                </a:gridCol>
                <a:gridCol w="3391096">
                  <a:extLst>
                    <a:ext uri="{9D8B030D-6E8A-4147-A177-3AD203B41FA5}">
                      <a16:colId xmlns:a16="http://schemas.microsoft.com/office/drawing/2014/main" val="20002"/>
                    </a:ext>
                  </a:extLst>
                </a:gridCol>
              </a:tblGrid>
              <a:tr h="0">
                <a:tc>
                  <a:txBody>
                    <a:bodyPr/>
                    <a:lstStyle/>
                    <a:p>
                      <a:pPr algn="ctr" rtl="1">
                        <a:lnSpc>
                          <a:spcPct val="150000"/>
                        </a:lnSpc>
                        <a:spcAft>
                          <a:spcPts val="0"/>
                        </a:spcAft>
                      </a:pPr>
                      <a:r>
                        <a:rPr lang="ar-SA" sz="1400" b="1" dirty="0">
                          <a:latin typeface="Times New Roman"/>
                          <a:cs typeface="Nazanin"/>
                        </a:rPr>
                        <a:t>تظاهرات</a:t>
                      </a:r>
                      <a:r>
                        <a:rPr lang="fa-IR" sz="1400" b="1" dirty="0">
                          <a:latin typeface="Times New Roman"/>
                          <a:cs typeface="Nazanin"/>
                        </a:rPr>
                        <a:t> بيماری </a:t>
                      </a:r>
                      <a:r>
                        <a:rPr lang="ar-SA" sz="1400" b="1" dirty="0">
                          <a:latin typeface="Times New Roman"/>
                          <a:cs typeface="Nazanin"/>
                        </a:rPr>
                        <a:t>درابتداي دوران نوزادي</a:t>
                      </a:r>
                      <a:endParaRPr lang="en-US" sz="1400" b="1" dirty="0">
                        <a:latin typeface="Times New Roman"/>
                        <a:cs typeface="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b="1" dirty="0">
                          <a:latin typeface="Times New Roman"/>
                          <a:cs typeface="Nazanin"/>
                        </a:rPr>
                        <a:t>تظاهرات</a:t>
                      </a:r>
                      <a:r>
                        <a:rPr lang="fa-IR" sz="1400" b="1" dirty="0">
                          <a:latin typeface="Times New Roman"/>
                          <a:cs typeface="Nazanin"/>
                        </a:rPr>
                        <a:t> بيماری</a:t>
                      </a:r>
                      <a:r>
                        <a:rPr lang="ar-SA" sz="1400" b="1" dirty="0">
                          <a:latin typeface="Times New Roman"/>
                          <a:cs typeface="Nazanin"/>
                        </a:rPr>
                        <a:t> در طول اولين ماه زندگي</a:t>
                      </a:r>
                      <a:endParaRPr lang="en-US" sz="1400" b="1" dirty="0">
                        <a:latin typeface="Times New Roman"/>
                        <a:cs typeface="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b="1">
                          <a:latin typeface="Times New Roman"/>
                          <a:cs typeface="Nazanin"/>
                        </a:rPr>
                        <a:t>تظاهرات</a:t>
                      </a:r>
                      <a:r>
                        <a:rPr lang="fa-IR" sz="1400" b="1">
                          <a:latin typeface="Times New Roman"/>
                          <a:cs typeface="Nazanin"/>
                        </a:rPr>
                        <a:t> بيماری </a:t>
                      </a:r>
                      <a:r>
                        <a:rPr lang="ar-SA" sz="1400" b="1">
                          <a:latin typeface="Times New Roman"/>
                          <a:cs typeface="Nazanin"/>
                        </a:rPr>
                        <a:t>در طول سه ماه اول زندگي</a:t>
                      </a:r>
                      <a:endParaRPr lang="en-US" sz="1400" b="1">
                        <a:latin typeface="Times New Roman"/>
                        <a:cs typeface="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14872">
                <a:tc>
                  <a:txBody>
                    <a:bodyPr/>
                    <a:lstStyle/>
                    <a:p>
                      <a:pPr algn="just" rtl="1">
                        <a:lnSpc>
                          <a:spcPct val="150000"/>
                        </a:lnSpc>
                        <a:spcAft>
                          <a:spcPts val="0"/>
                        </a:spcAft>
                      </a:pPr>
                      <a:r>
                        <a:rPr lang="ar-SA" sz="1400" dirty="0">
                          <a:latin typeface="Times New Roman"/>
                          <a:ea typeface="Times New Roman"/>
                          <a:cs typeface="Nazanin"/>
                        </a:rPr>
                        <a:t>٭ زردي طول كشنده </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 ادم (خيز)</a:t>
                      </a:r>
                      <a:r>
                        <a:rPr lang="fa-IR" sz="1400" dirty="0">
                          <a:latin typeface="Times New Roman"/>
                          <a:ea typeface="Times New Roman"/>
                          <a:cs typeface="Nazanin"/>
                        </a:rPr>
                        <a:t> در صورت و بدن</a:t>
                      </a:r>
                      <a:endParaRPr lang="en-US" sz="1400" dirty="0">
                        <a:latin typeface="Times New Roman"/>
                        <a:ea typeface="Times New Roman"/>
                        <a:cs typeface="Traditional Arabic"/>
                      </a:endParaRPr>
                    </a:p>
                    <a:p>
                      <a:pPr algn="just" rtl="1">
                        <a:lnSpc>
                          <a:spcPct val="150000"/>
                        </a:lnSpc>
                        <a:spcAft>
                          <a:spcPts val="0"/>
                        </a:spcAft>
                      </a:pPr>
                      <a:r>
                        <a:rPr lang="ar-SA" sz="1400" b="0" dirty="0">
                          <a:latin typeface="Times New Roman"/>
                          <a:ea typeface="Times New Roman"/>
                          <a:cs typeface="Nazanin"/>
                        </a:rPr>
                        <a:t>٭</a:t>
                      </a:r>
                      <a:r>
                        <a:rPr lang="fa-IR" sz="1400" b="0" dirty="0">
                          <a:latin typeface="Times New Roman"/>
                          <a:ea typeface="Times New Roman"/>
                          <a:cs typeface="Nazanin"/>
                        </a:rPr>
                        <a:t> مدت</a:t>
                      </a:r>
                      <a:r>
                        <a:rPr lang="ar-SA" sz="1400" b="0" dirty="0">
                          <a:latin typeface="Times New Roman"/>
                          <a:ea typeface="Times New Roman"/>
                          <a:cs typeface="Nazanin"/>
                        </a:rPr>
                        <a:t> حاملگي بيش از 42 هفته </a:t>
                      </a:r>
                      <a:endParaRPr lang="en-US" sz="1400" b="1" dirty="0">
                        <a:latin typeface="Times New Roman"/>
                        <a:ea typeface="Times New Roman"/>
                        <a:cs typeface="Siavash Mazar"/>
                      </a:endParaRPr>
                    </a:p>
                    <a:p>
                      <a:pPr algn="just" rtl="1">
                        <a:lnSpc>
                          <a:spcPct val="150000"/>
                        </a:lnSpc>
                        <a:spcAft>
                          <a:spcPts val="0"/>
                        </a:spcAft>
                      </a:pPr>
                      <a:r>
                        <a:rPr lang="ar-SA" sz="1400" b="0" dirty="0">
                          <a:latin typeface="Times New Roman"/>
                          <a:ea typeface="Times New Roman"/>
                          <a:cs typeface="Nazanin"/>
                        </a:rPr>
                        <a:t>٭ وزن زمان تولد بيش از 4 كيلوگرم</a:t>
                      </a:r>
                      <a:endParaRPr lang="en-US" sz="1400" b="1" dirty="0">
                        <a:latin typeface="Times New Roman"/>
                        <a:ea typeface="Times New Roman"/>
                        <a:cs typeface="Siavash Mazar"/>
                      </a:endParaRPr>
                    </a:p>
                    <a:p>
                      <a:pPr algn="just" rtl="1">
                        <a:lnSpc>
                          <a:spcPct val="150000"/>
                        </a:lnSpc>
                        <a:spcAft>
                          <a:spcPts val="0"/>
                        </a:spcAft>
                      </a:pPr>
                      <a:r>
                        <a:rPr lang="ar-SA" sz="1400" b="0" dirty="0">
                          <a:latin typeface="Times New Roman"/>
                          <a:ea typeface="Times New Roman"/>
                          <a:cs typeface="Nazanin"/>
                        </a:rPr>
                        <a:t>٭</a:t>
                      </a:r>
                      <a:r>
                        <a:rPr lang="fa-IR" sz="1400" b="0" dirty="0">
                          <a:latin typeface="Times New Roman"/>
                          <a:ea typeface="Times New Roman"/>
                          <a:cs typeface="Nazanin"/>
                        </a:rPr>
                        <a:t> کم اشتهائی و </a:t>
                      </a:r>
                      <a:r>
                        <a:rPr lang="ar-SA" sz="1400" b="0" dirty="0">
                          <a:latin typeface="Times New Roman"/>
                          <a:ea typeface="Times New Roman"/>
                          <a:cs typeface="Nazanin"/>
                        </a:rPr>
                        <a:t>شيرخوردن ناكافي </a:t>
                      </a:r>
                      <a:endParaRPr lang="en-US" sz="1400" b="1" dirty="0">
                        <a:latin typeface="Times New Roman"/>
                        <a:ea typeface="Times New Roman"/>
                        <a:cs typeface="Siavash Mazar"/>
                      </a:endParaRPr>
                    </a:p>
                    <a:p>
                      <a:pPr algn="just" rtl="1">
                        <a:lnSpc>
                          <a:spcPct val="150000"/>
                        </a:lnSpc>
                        <a:spcAft>
                          <a:spcPts val="0"/>
                        </a:spcAft>
                      </a:pPr>
                      <a:r>
                        <a:rPr lang="ar-SA" sz="1400" b="0" dirty="0">
                          <a:latin typeface="Times New Roman"/>
                          <a:ea typeface="Times New Roman"/>
                          <a:cs typeface="Nazanin"/>
                        </a:rPr>
                        <a:t>٭  هيپوترمي</a:t>
                      </a:r>
                      <a:r>
                        <a:rPr lang="fa-IR" sz="1400" b="0" dirty="0">
                          <a:latin typeface="Times New Roman"/>
                          <a:ea typeface="Times New Roman"/>
                          <a:cs typeface="Nazanin"/>
                        </a:rPr>
                        <a:t> (اغلب زير 35 درجه)</a:t>
                      </a:r>
                      <a:endParaRPr lang="en-US" sz="1400" b="1" dirty="0">
                        <a:latin typeface="Times New Roman"/>
                        <a:ea typeface="Times New Roman"/>
                        <a:cs typeface="Siavash Mazar"/>
                      </a:endParaRPr>
                    </a:p>
                    <a:p>
                      <a:pPr algn="r" rtl="1">
                        <a:spcAft>
                          <a:spcPts val="0"/>
                        </a:spcAft>
                      </a:pPr>
                      <a:r>
                        <a:rPr lang="ar-SA" sz="1400" dirty="0">
                          <a:latin typeface="Times New Roman"/>
                          <a:ea typeface="Times New Roman"/>
                          <a:cs typeface="Nazanin"/>
                        </a:rPr>
                        <a:t>٭</a:t>
                      </a:r>
                      <a:r>
                        <a:rPr lang="fa-IR" sz="1400" dirty="0">
                          <a:latin typeface="Times New Roman"/>
                          <a:ea typeface="Times New Roman"/>
                          <a:cs typeface="Nazanin"/>
                        </a:rPr>
                        <a:t> کم تحرکی و حرکات آهسته</a:t>
                      </a:r>
                      <a:endParaRPr lang="en-US" sz="1400" dirty="0">
                        <a:latin typeface="Times New Roman"/>
                        <a:ea typeface="Times New Roman"/>
                        <a:cs typeface="Traditional Arabic"/>
                      </a:endParaRPr>
                    </a:p>
                    <a:p>
                      <a:pPr algn="just" rtl="1">
                        <a:lnSpc>
                          <a:spcPct val="150000"/>
                        </a:lnSpc>
                        <a:spcAft>
                          <a:spcPts val="0"/>
                        </a:spcAft>
                      </a:pPr>
                      <a:r>
                        <a:rPr lang="ar-SA" sz="1400" b="1" dirty="0">
                          <a:latin typeface="Times New Roman"/>
                          <a:ea typeface="Times New Roman"/>
                          <a:cs typeface="Nazanin"/>
                        </a:rPr>
                        <a:t>٭ </a:t>
                      </a:r>
                      <a:r>
                        <a:rPr lang="ar-SA" sz="1400" b="0" dirty="0">
                          <a:latin typeface="Times New Roman"/>
                          <a:ea typeface="Times New Roman"/>
                          <a:cs typeface="Nazanin"/>
                        </a:rPr>
                        <a:t> اتساع شكمي</a:t>
                      </a:r>
                      <a:endParaRPr lang="en-US" sz="1400" b="1" dirty="0">
                        <a:latin typeface="Times New Roman"/>
                        <a:ea typeface="Times New Roman"/>
                        <a:cs typeface="Siavash Mazar"/>
                      </a:endParaRPr>
                    </a:p>
                    <a:p>
                      <a:pPr algn="r" rtl="1">
                        <a:spcAft>
                          <a:spcPts val="0"/>
                        </a:spcAft>
                      </a:pPr>
                      <a:r>
                        <a:rPr lang="ar-SA" sz="1400" dirty="0">
                          <a:latin typeface="Times New Roman"/>
                          <a:ea typeface="Times New Roman"/>
                          <a:cs typeface="Nazanin"/>
                        </a:rPr>
                        <a:t>٭</a:t>
                      </a:r>
                      <a:r>
                        <a:rPr lang="fa-IR" sz="1400" dirty="0">
                          <a:latin typeface="Times New Roman"/>
                          <a:ea typeface="Times New Roman"/>
                          <a:cs typeface="Nazanin"/>
                        </a:rPr>
                        <a:t> يبوست</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 فونتانل خلفي بزرگ (بيش از 5 </a:t>
                      </a:r>
                      <a:r>
                        <a:rPr lang="en-US" sz="1400" dirty="0">
                          <a:latin typeface="Times New Roman"/>
                          <a:ea typeface="Times New Roman"/>
                          <a:cs typeface="Nazanin"/>
                        </a:rPr>
                        <a:t>mm</a:t>
                      </a:r>
                      <a:r>
                        <a:rPr lang="ar-SA" sz="1400" dirty="0">
                          <a:latin typeface="Times New Roman"/>
                          <a:ea typeface="Times New Roman"/>
                          <a:cs typeface="Nazanin"/>
                        </a:rPr>
                        <a:t>)</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آپنه و تنفس صدادار</a:t>
                      </a:r>
                      <a:endParaRPr lang="en-US" sz="14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SA" sz="1400" dirty="0">
                          <a:latin typeface="Times New Roman"/>
                          <a:ea typeface="Times New Roman"/>
                          <a:cs typeface="Nazanin"/>
                        </a:rPr>
                        <a:t>٭ سيانوز محيطي و </a:t>
                      </a:r>
                      <a:r>
                        <a:rPr lang="en-US" sz="1400" dirty="0">
                          <a:latin typeface="Times New Roman"/>
                          <a:ea typeface="Times New Roman"/>
                          <a:cs typeface="Nazanin"/>
                        </a:rPr>
                        <a:t> mottling</a:t>
                      </a:r>
                      <a:r>
                        <a:rPr lang="fa-IR" sz="1400" dirty="0">
                          <a:latin typeface="Times New Roman"/>
                          <a:ea typeface="Times New Roman"/>
                          <a:cs typeface="Nazanin"/>
                        </a:rPr>
                        <a:t> انتهاها</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ادم در دستگاه تناسلی خارجی</a:t>
                      </a:r>
                      <a:endParaRPr lang="en-US" sz="1400" dirty="0">
                        <a:latin typeface="Times New Roman"/>
                        <a:ea typeface="Times New Roman"/>
                        <a:cs typeface="Traditional Arabic"/>
                      </a:endParaRPr>
                    </a:p>
                    <a:p>
                      <a:pPr algn="just" rtl="1">
                        <a:lnSpc>
                          <a:spcPct val="150000"/>
                        </a:lnSpc>
                        <a:spcAft>
                          <a:spcPts val="0"/>
                        </a:spcAft>
                      </a:pPr>
                      <a:r>
                        <a:rPr lang="ar-SA" sz="1400" b="1" dirty="0">
                          <a:latin typeface="Times New Roman"/>
                          <a:ea typeface="Times New Roman"/>
                          <a:cs typeface="Nazanin"/>
                        </a:rPr>
                        <a:t>٭</a:t>
                      </a:r>
                      <a:r>
                        <a:rPr lang="fa-IR" sz="1400" b="0" dirty="0">
                          <a:latin typeface="Times New Roman"/>
                          <a:ea typeface="Times New Roman"/>
                          <a:cs typeface="Nazanin"/>
                        </a:rPr>
                        <a:t>ديسترس </a:t>
                      </a:r>
                      <a:r>
                        <a:rPr lang="ar-SA" sz="1400" b="0" dirty="0">
                          <a:latin typeface="Times New Roman"/>
                          <a:ea typeface="Times New Roman"/>
                          <a:cs typeface="Nazanin"/>
                        </a:rPr>
                        <a:t> تنفسي</a:t>
                      </a:r>
                      <a:endParaRPr lang="en-US" sz="1400" b="1" dirty="0">
                        <a:latin typeface="Times New Roman"/>
                        <a:ea typeface="Times New Roman"/>
                        <a:cs typeface="Siavash Mazar"/>
                      </a:endParaRPr>
                    </a:p>
                    <a:p>
                      <a:pPr algn="just" rtl="1">
                        <a:lnSpc>
                          <a:spcPct val="150000"/>
                        </a:lnSpc>
                        <a:spcAft>
                          <a:spcPts val="0"/>
                        </a:spcAft>
                      </a:pPr>
                      <a:r>
                        <a:rPr lang="ar-SA" sz="1400" dirty="0">
                          <a:latin typeface="Times New Roman"/>
                          <a:ea typeface="Times New Roman"/>
                          <a:cs typeface="Nazanin"/>
                        </a:rPr>
                        <a:t>٭ وزن نگرفتن و مك زدن ضعيف</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ar-SA" sz="1400" b="1" dirty="0">
                          <a:latin typeface="Times New Roman"/>
                          <a:ea typeface="Times New Roman"/>
                          <a:cs typeface="Nazanin"/>
                        </a:rPr>
                        <a:t> </a:t>
                      </a:r>
                      <a:r>
                        <a:rPr lang="fa-IR" sz="1400" dirty="0">
                          <a:latin typeface="Times New Roman"/>
                          <a:ea typeface="Times New Roman"/>
                          <a:cs typeface="Nazanin"/>
                        </a:rPr>
                        <a:t>يبوست</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اتساع شکمی</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ضربان قلب کند</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٭كاهش فعاليت </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خواب آلودگی</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اختلال تنفسی ناشی از بزرگ بودن زبان</a:t>
                      </a:r>
                      <a:endParaRPr lang="en-US" sz="14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SA" sz="1400" b="1" dirty="0">
                          <a:latin typeface="Times New Roman"/>
                          <a:ea typeface="Times New Roman"/>
                          <a:cs typeface="Nazanin"/>
                        </a:rPr>
                        <a:t>٭ </a:t>
                      </a:r>
                      <a:r>
                        <a:rPr lang="ar-SA" sz="1400" b="0" dirty="0">
                          <a:latin typeface="Times New Roman"/>
                          <a:ea typeface="Times New Roman"/>
                          <a:cs typeface="Nazanin"/>
                        </a:rPr>
                        <a:t>فتق نافي</a:t>
                      </a:r>
                      <a:endParaRPr lang="en-US" sz="1400" b="1" dirty="0">
                        <a:latin typeface="Times New Roman"/>
                        <a:ea typeface="Times New Roman"/>
                        <a:cs typeface="Siavash Mazar"/>
                      </a:endParaRPr>
                    </a:p>
                    <a:p>
                      <a:pPr algn="just" rtl="1">
                        <a:lnSpc>
                          <a:spcPct val="150000"/>
                        </a:lnSpc>
                        <a:spcAft>
                          <a:spcPts val="0"/>
                        </a:spcAft>
                      </a:pPr>
                      <a:r>
                        <a:rPr lang="ar-SA" sz="1400" b="1" dirty="0">
                          <a:latin typeface="Times New Roman"/>
                          <a:ea typeface="Times New Roman"/>
                          <a:cs typeface="Nazanin"/>
                        </a:rPr>
                        <a:t>٭</a:t>
                      </a:r>
                      <a:r>
                        <a:rPr lang="ar-SA" sz="1400" b="0" dirty="0">
                          <a:latin typeface="Times New Roman"/>
                          <a:ea typeface="Times New Roman"/>
                          <a:cs typeface="Nazanin"/>
                        </a:rPr>
                        <a:t> يبوست</a:t>
                      </a:r>
                      <a:endParaRPr lang="en-US" sz="1400" b="1" dirty="0">
                        <a:latin typeface="Times New Roman"/>
                        <a:ea typeface="Times New Roman"/>
                        <a:cs typeface="Siavash Mazar"/>
                      </a:endParaRPr>
                    </a:p>
                    <a:p>
                      <a:pPr algn="just" rtl="1">
                        <a:lnSpc>
                          <a:spcPct val="150000"/>
                        </a:lnSpc>
                        <a:spcAft>
                          <a:spcPts val="0"/>
                        </a:spcAft>
                      </a:pPr>
                      <a:r>
                        <a:rPr lang="ar-SA" sz="1400" dirty="0">
                          <a:latin typeface="Times New Roman"/>
                          <a:ea typeface="Times New Roman"/>
                          <a:cs typeface="Nazanin"/>
                        </a:rPr>
                        <a:t>٭ پوست خشك و</a:t>
                      </a:r>
                      <a:r>
                        <a:rPr lang="en-US" sz="1400" dirty="0">
                          <a:latin typeface="Times New Roman"/>
                          <a:ea typeface="Times New Roman"/>
                          <a:cs typeface="Nazanin"/>
                        </a:rPr>
                        <a:t> sallow</a:t>
                      </a:r>
                      <a:endParaRPr lang="en-US" sz="1400" dirty="0">
                        <a:latin typeface="Times New Roman"/>
                        <a:ea typeface="Times New Roman"/>
                        <a:cs typeface="Traditional Arabic"/>
                      </a:endParaRPr>
                    </a:p>
                    <a:p>
                      <a:pPr algn="just" rtl="1">
                        <a:lnSpc>
                          <a:spcPct val="150000"/>
                        </a:lnSpc>
                        <a:spcAft>
                          <a:spcPts val="0"/>
                        </a:spcAft>
                      </a:pPr>
                      <a:r>
                        <a:rPr lang="ar-SA" sz="1400" b="1" dirty="0">
                          <a:latin typeface="Times New Roman"/>
                          <a:ea typeface="Times New Roman"/>
                          <a:cs typeface="Nazanin"/>
                        </a:rPr>
                        <a:t>٭</a:t>
                      </a:r>
                      <a:r>
                        <a:rPr lang="ar-SA" sz="1400" b="0" dirty="0">
                          <a:latin typeface="Times New Roman"/>
                          <a:ea typeface="Times New Roman"/>
                          <a:cs typeface="Nazanin"/>
                        </a:rPr>
                        <a:t> بزرگي زبان</a:t>
                      </a:r>
                      <a:endParaRPr lang="en-US" sz="1400" b="1" dirty="0">
                        <a:latin typeface="Times New Roman"/>
                        <a:ea typeface="Times New Roman"/>
                        <a:cs typeface="Siavash Mazar"/>
                      </a:endParaRPr>
                    </a:p>
                    <a:p>
                      <a:pPr algn="just" rtl="1">
                        <a:lnSpc>
                          <a:spcPct val="150000"/>
                        </a:lnSpc>
                        <a:spcAft>
                          <a:spcPts val="0"/>
                        </a:spcAft>
                      </a:pPr>
                      <a:r>
                        <a:rPr lang="ar-SA" sz="1400" b="1" dirty="0">
                          <a:latin typeface="Times New Roman"/>
                          <a:ea typeface="Times New Roman"/>
                          <a:cs typeface="Nazanin"/>
                        </a:rPr>
                        <a:t>٭ </a:t>
                      </a:r>
                      <a:r>
                        <a:rPr lang="ar-SA" sz="1400" b="0" dirty="0">
                          <a:latin typeface="Times New Roman"/>
                          <a:ea typeface="Times New Roman"/>
                          <a:cs typeface="Nazanin"/>
                        </a:rPr>
                        <a:t>ميكزدم ژنراليزه</a:t>
                      </a:r>
                      <a:endParaRPr lang="en-US" sz="1400" b="1" dirty="0">
                        <a:latin typeface="Times New Roman"/>
                        <a:ea typeface="Times New Roman"/>
                        <a:cs typeface="Siavash Mazar"/>
                      </a:endParaRPr>
                    </a:p>
                    <a:p>
                      <a:pPr algn="just" rtl="1">
                        <a:lnSpc>
                          <a:spcPct val="150000"/>
                        </a:lnSpc>
                        <a:spcAft>
                          <a:spcPts val="0"/>
                        </a:spcAft>
                      </a:pPr>
                      <a:r>
                        <a:rPr lang="ar-SA" sz="1400" dirty="0">
                          <a:latin typeface="Times New Roman"/>
                          <a:ea typeface="Times New Roman"/>
                          <a:cs typeface="Nazanin"/>
                        </a:rPr>
                        <a:t>٭ گريه خشن</a:t>
                      </a:r>
                      <a:endParaRPr lang="en-US" sz="1400" dirty="0">
                        <a:latin typeface="Times New Roman"/>
                        <a:ea typeface="Times New Roman"/>
                        <a:cs typeface="Traditional Arabic"/>
                      </a:endParaRPr>
                    </a:p>
                    <a:p>
                      <a:pPr algn="just" rtl="1">
                        <a:lnSpc>
                          <a:spcPct val="150000"/>
                        </a:lnSpc>
                        <a:spcAft>
                          <a:spcPts val="0"/>
                        </a:spcAft>
                      </a:pPr>
                      <a:r>
                        <a:rPr lang="fa-IR" sz="1400" dirty="0">
                          <a:latin typeface="Times New Roman"/>
                          <a:ea typeface="Times New Roman"/>
                          <a:cs typeface="Nazanin"/>
                        </a:rPr>
                        <a:t> </a:t>
                      </a:r>
                      <a:r>
                        <a:rPr lang="ar-SA" sz="1400" dirty="0">
                          <a:latin typeface="Times New Roman"/>
                          <a:ea typeface="Times New Roman"/>
                          <a:cs typeface="Nazanin"/>
                        </a:rPr>
                        <a:t>٭</a:t>
                      </a:r>
                      <a:r>
                        <a:rPr lang="fa-IR" sz="1400" dirty="0">
                          <a:latin typeface="Times New Roman"/>
                          <a:ea typeface="Times New Roman"/>
                          <a:cs typeface="Nazanin"/>
                        </a:rPr>
                        <a:t> سوفل قلبی و کارديومگالی</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پلورال افيوژن بدون علامت </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کم خونی ماکروسيتيک</a:t>
                      </a:r>
                      <a:endParaRPr lang="en-US" sz="1400" dirty="0">
                        <a:latin typeface="Times New Roman"/>
                        <a:ea typeface="Times New Roman"/>
                        <a:cs typeface="Traditional Arabic"/>
                      </a:endParaRPr>
                    </a:p>
                    <a:p>
                      <a:pPr algn="just" rtl="1">
                        <a:lnSpc>
                          <a:spcPct val="150000"/>
                        </a:lnSpc>
                        <a:spcAft>
                          <a:spcPts val="0"/>
                        </a:spcAft>
                      </a:pPr>
                      <a:r>
                        <a:rPr lang="ar-SA" sz="1400" dirty="0">
                          <a:latin typeface="Times New Roman"/>
                          <a:ea typeface="Times New Roman"/>
                          <a:cs typeface="Nazanin"/>
                        </a:rPr>
                        <a:t>٭</a:t>
                      </a:r>
                      <a:r>
                        <a:rPr lang="fa-IR" sz="1400" dirty="0">
                          <a:latin typeface="Times New Roman"/>
                          <a:ea typeface="Times New Roman"/>
                          <a:cs typeface="Nazanin"/>
                        </a:rPr>
                        <a:t> رشد جسمی کم</a:t>
                      </a:r>
                      <a:endParaRPr lang="en-US" sz="14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5601" name="Rectangle 1"/>
          <p:cNvSpPr>
            <a:spLocks noChangeArrowheads="1"/>
          </p:cNvSpPr>
          <p:nvPr/>
        </p:nvSpPr>
        <p:spPr bwMode="auto">
          <a:xfrm>
            <a:off x="4143372" y="857232"/>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جدول</a:t>
            </a:r>
            <a:r>
              <a:rPr kumimoji="0" lang="en-US"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 </a:t>
            </a:r>
            <a:r>
              <a:rPr kumimoji="0" lang="fa-IR"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3</a:t>
            </a:r>
            <a:r>
              <a:rPr kumimoji="0" lang="en-US"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a:t>
            </a:r>
            <a:r>
              <a:rPr kumimoji="0" lang="ar-SA" sz="1200" b="1" i="0" u="none" strike="noStrike" cap="none" normalizeH="0" baseline="0" dirty="0">
                <a:ln>
                  <a:noFill/>
                </a:ln>
                <a:solidFill>
                  <a:schemeClr val="tx1"/>
                </a:solidFill>
                <a:effectLst/>
                <a:latin typeface="Arial" pitchFamily="34" charset="0"/>
                <a:ea typeface="Times New Roman" pitchFamily="18" charset="0"/>
                <a:cs typeface="Nazanin" pitchFamily="2" charset="-78"/>
              </a:rPr>
              <a:t> علائم و نشانه هاي بيماری كم كاري مادرزادي تيروئيد</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1714500" y="1147763"/>
            <a:ext cx="5715000" cy="45624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87400"/>
            <a:ext cx="8001000" cy="690563"/>
          </a:xfrm>
        </p:spPr>
        <p:txBody>
          <a:bodyPr>
            <a:normAutofit fontScale="90000"/>
          </a:bodyPr>
          <a:lstStyle/>
          <a:p>
            <a:pPr algn="r" rtl="1" eaLnBrk="1" hangingPunct="1">
              <a:defRPr/>
            </a:pPr>
            <a:endParaRPr lang="en-US" sz="4800" b="1" dirty="0">
              <a:solidFill>
                <a:srgbClr val="F2FB37"/>
              </a:solidFill>
            </a:endParaRPr>
          </a:p>
        </p:txBody>
      </p:sp>
      <p:sp>
        <p:nvSpPr>
          <p:cNvPr id="15363" name="Rectangle 3"/>
          <p:cNvSpPr>
            <a:spLocks noGrp="1" noChangeArrowheads="1"/>
          </p:cNvSpPr>
          <p:nvPr>
            <p:ph idx="1"/>
          </p:nvPr>
        </p:nvSpPr>
        <p:spPr>
          <a:xfrm>
            <a:off x="0" y="1828800"/>
            <a:ext cx="7467600" cy="2362200"/>
          </a:xfrm>
        </p:spPr>
        <p:txBody>
          <a:bodyPr>
            <a:normAutofit/>
          </a:bodyPr>
          <a:lstStyle/>
          <a:p>
            <a:pPr algn="r" rtl="1" eaLnBrk="1" hangingPunct="1">
              <a:defRPr/>
            </a:pPr>
            <a:r>
              <a:rPr lang="fa-IR" b="1">
                <a:solidFill>
                  <a:srgbClr val="FDF9F9"/>
                </a:solidFill>
              </a:rPr>
              <a:t> </a:t>
            </a:r>
            <a:r>
              <a:rPr lang="fa-IR" sz="3600" b="1">
                <a:solidFill>
                  <a:srgbClr val="FDF9F9"/>
                </a:solidFill>
              </a:rPr>
              <a:t>شيوع در جهان: 3000-4000/1 تولد زنده</a:t>
            </a:r>
            <a:endParaRPr lang="en-US" sz="3600" b="1">
              <a:solidFill>
                <a:srgbClr val="FDF9F9"/>
              </a:solidFill>
            </a:endParaRPr>
          </a:p>
          <a:p>
            <a:pPr algn="r" rtl="1" eaLnBrk="1" hangingPunct="1">
              <a:buFontTx/>
              <a:buNone/>
              <a:defRPr/>
            </a:pPr>
            <a:endParaRPr lang="fa-IR" sz="3600" b="1">
              <a:solidFill>
                <a:srgbClr val="FDF9F9"/>
              </a:solidFill>
            </a:endParaRPr>
          </a:p>
          <a:p>
            <a:pPr algn="r" rtl="1" eaLnBrk="1" hangingPunct="1">
              <a:defRPr/>
            </a:pPr>
            <a:r>
              <a:rPr lang="fa-IR" b="1">
                <a:solidFill>
                  <a:srgbClr val="FDF9F9"/>
                </a:solidFill>
              </a:rPr>
              <a:t> </a:t>
            </a:r>
            <a:r>
              <a:rPr lang="fa-IR" sz="3600" b="1">
                <a:solidFill>
                  <a:srgbClr val="FDF9F9"/>
                </a:solidFill>
              </a:rPr>
              <a:t>شروع غربالگری در جهان: از دهه 70</a:t>
            </a:r>
          </a:p>
          <a:p>
            <a:pPr algn="r" rtl="1" eaLnBrk="1" hangingPunct="1">
              <a:buFontTx/>
              <a:buNone/>
              <a:defRPr/>
            </a:pPr>
            <a:endParaRPr lang="en-US" sz="3600">
              <a:solidFill>
                <a:srgbClr val="FDF9F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r" rtl="1" eaLnBrk="1" hangingPunct="1">
              <a:defRPr/>
            </a:pPr>
            <a:r>
              <a:rPr lang="fa-IR" sz="5300" b="1">
                <a:solidFill>
                  <a:srgbClr val="F2FB37"/>
                </a:solidFill>
                <a:cs typeface="Nazanin" pitchFamily="2" charset="-78"/>
              </a:rPr>
              <a:t>اهميت بيماري:</a:t>
            </a:r>
            <a:endParaRPr lang="en-US" sz="5300" b="1">
              <a:solidFill>
                <a:srgbClr val="F2FB37"/>
              </a:solidFill>
              <a:cs typeface="Nazanin" pitchFamily="2" charset="-78"/>
            </a:endParaRPr>
          </a:p>
        </p:txBody>
      </p:sp>
      <p:sp>
        <p:nvSpPr>
          <p:cNvPr id="16387" name="Rectangle 3"/>
          <p:cNvSpPr>
            <a:spLocks noGrp="1" noChangeArrowheads="1"/>
          </p:cNvSpPr>
          <p:nvPr>
            <p:ph idx="1"/>
          </p:nvPr>
        </p:nvSpPr>
        <p:spPr>
          <a:xfrm>
            <a:off x="838200" y="1905000"/>
            <a:ext cx="7650163" cy="4572000"/>
          </a:xfrm>
        </p:spPr>
        <p:txBody>
          <a:bodyPr>
            <a:normAutofit/>
          </a:bodyPr>
          <a:lstStyle/>
          <a:p>
            <a:pPr algn="r" rtl="1" eaLnBrk="1" hangingPunct="1">
              <a:buFont typeface="Wingdings" pitchFamily="2" charset="2"/>
              <a:buChar char="ü"/>
              <a:defRPr/>
            </a:pPr>
            <a:r>
              <a:rPr lang="fa-IR" sz="3000" b="1" dirty="0">
                <a:solidFill>
                  <a:srgbClr val="FDF9F9"/>
                </a:solidFill>
                <a:cs typeface="Nazanin" pitchFamily="2" charset="-78"/>
              </a:rPr>
              <a:t>شا يعترين علت قابل پيشگيري عقب ماندگي ذهني</a:t>
            </a:r>
          </a:p>
          <a:p>
            <a:pPr algn="r" rtl="1" eaLnBrk="1" hangingPunct="1">
              <a:buFont typeface="Wingdings" pitchFamily="2" charset="2"/>
              <a:buChar char="ü"/>
              <a:defRPr/>
            </a:pPr>
            <a:r>
              <a:rPr lang="fa-IR" sz="3000" b="1" dirty="0">
                <a:solidFill>
                  <a:srgbClr val="FDF9F9"/>
                </a:solidFill>
                <a:cs typeface="Nazanin" pitchFamily="2" charset="-78"/>
              </a:rPr>
              <a:t>بدون علامت </a:t>
            </a:r>
          </a:p>
          <a:p>
            <a:pPr algn="r" rtl="1" eaLnBrk="1" hangingPunct="1">
              <a:buFont typeface="Wingdings" pitchFamily="2" charset="2"/>
              <a:buChar char="ü"/>
              <a:defRPr/>
            </a:pPr>
            <a:r>
              <a:rPr lang="fa-IR" sz="3000" b="1" dirty="0">
                <a:solidFill>
                  <a:srgbClr val="FDF9F9"/>
                </a:solidFill>
                <a:cs typeface="Nazanin" pitchFamily="2" charset="-78"/>
              </a:rPr>
              <a:t>تشخيص بيماري دربدو تولد يا در روزهاي نخستين زندگي </a:t>
            </a:r>
          </a:p>
          <a:p>
            <a:pPr algn="r" rtl="1" eaLnBrk="1" hangingPunct="1">
              <a:buFont typeface="Wingdings" pitchFamily="2" charset="2"/>
              <a:buChar char="ü"/>
              <a:defRPr/>
            </a:pPr>
            <a:r>
              <a:rPr lang="fa-IR" sz="3000" b="1" dirty="0">
                <a:solidFill>
                  <a:srgbClr val="FDF9F9"/>
                </a:solidFill>
                <a:cs typeface="Nazanin" pitchFamily="2" charset="-78"/>
              </a:rPr>
              <a:t>درمان سريع و مناسب</a:t>
            </a:r>
          </a:p>
          <a:p>
            <a:pPr algn="r" rtl="1" eaLnBrk="1" hangingPunct="1">
              <a:buFont typeface="Wingdings" pitchFamily="2" charset="2"/>
              <a:buChar char="ü"/>
              <a:defRPr/>
            </a:pPr>
            <a:r>
              <a:rPr lang="ar-SA" sz="3000" b="1" dirty="0">
                <a:solidFill>
                  <a:srgbClr val="FDF9F9"/>
                </a:solidFill>
                <a:cs typeface="Nazanin" pitchFamily="2" charset="-78"/>
              </a:rPr>
              <a:t>نسبت سود</a:t>
            </a:r>
            <a:r>
              <a:rPr lang="fa-IR" sz="3000" b="1" dirty="0">
                <a:solidFill>
                  <a:srgbClr val="FDF9F9"/>
                </a:solidFill>
                <a:cs typeface="Nazanin" pitchFamily="2" charset="-78"/>
              </a:rPr>
              <a:t> به</a:t>
            </a:r>
            <a:r>
              <a:rPr lang="ar-SA" sz="3000" b="1" dirty="0">
                <a:solidFill>
                  <a:srgbClr val="FDF9F9"/>
                </a:solidFill>
                <a:cs typeface="Nazanin" pitchFamily="2" charset="-78"/>
              </a:rPr>
              <a:t> هزينه</a:t>
            </a:r>
            <a:r>
              <a:rPr lang="fa-IR" sz="3000" b="1" dirty="0">
                <a:solidFill>
                  <a:srgbClr val="FDF9F9"/>
                </a:solidFill>
                <a:cs typeface="Nazanin" pitchFamily="2" charset="-78"/>
              </a:rPr>
              <a:t> =</a:t>
            </a:r>
            <a:r>
              <a:rPr lang="en-US" sz="3000" b="1" dirty="0">
                <a:solidFill>
                  <a:srgbClr val="FDF9F9"/>
                </a:solidFill>
                <a:cs typeface="Nazanin" pitchFamily="2" charset="-78"/>
              </a:rPr>
              <a:t>22</a:t>
            </a:r>
            <a:r>
              <a:rPr lang="fa-IR" sz="3000" b="1" dirty="0">
                <a:solidFill>
                  <a:srgbClr val="FDF9F9"/>
                </a:solidFill>
                <a:cs typeface="Nazanin" pitchFamily="2" charset="-78"/>
              </a:rPr>
              <a:t> /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787400"/>
            <a:ext cx="8001000" cy="690563"/>
          </a:xfrm>
        </p:spPr>
        <p:txBody>
          <a:bodyPr>
            <a:normAutofit fontScale="90000"/>
          </a:bodyPr>
          <a:lstStyle/>
          <a:p>
            <a:pPr algn="r" rtl="1" eaLnBrk="1" hangingPunct="1">
              <a:defRPr/>
            </a:pPr>
            <a:r>
              <a:rPr lang="fa-IR" sz="4800" b="1">
                <a:solidFill>
                  <a:srgbClr val="F2FB37"/>
                </a:solidFill>
              </a:rPr>
              <a:t>ضرورت برنامه</a:t>
            </a:r>
            <a:endParaRPr lang="en-US" sz="4800" b="1">
              <a:solidFill>
                <a:srgbClr val="F2FB37"/>
              </a:solidFill>
            </a:endParaRPr>
          </a:p>
        </p:txBody>
      </p:sp>
      <p:sp>
        <p:nvSpPr>
          <p:cNvPr id="17411" name="Rectangle 3"/>
          <p:cNvSpPr>
            <a:spLocks noGrp="1" noChangeArrowheads="1"/>
          </p:cNvSpPr>
          <p:nvPr>
            <p:ph idx="1"/>
          </p:nvPr>
        </p:nvSpPr>
        <p:spPr>
          <a:xfrm>
            <a:off x="893763" y="2125663"/>
            <a:ext cx="7680325" cy="2276475"/>
          </a:xfrm>
        </p:spPr>
        <p:txBody>
          <a:bodyPr>
            <a:normAutofit lnSpcReduction="10000"/>
          </a:bodyPr>
          <a:lstStyle/>
          <a:p>
            <a:pPr algn="r" rtl="1" eaLnBrk="1" hangingPunct="1">
              <a:lnSpc>
                <a:spcPct val="90000"/>
              </a:lnSpc>
              <a:buFont typeface="Wingdings" pitchFamily="2" charset="2"/>
              <a:buChar char="q"/>
              <a:defRPr/>
            </a:pPr>
            <a:r>
              <a:rPr lang="fa-IR" sz="3600">
                <a:solidFill>
                  <a:srgbClr val="FDF9F9"/>
                </a:solidFill>
              </a:rPr>
              <a:t> </a:t>
            </a:r>
            <a:r>
              <a:rPr lang="fa-IR" sz="3600">
                <a:solidFill>
                  <a:srgbClr val="FDF9F9"/>
                </a:solidFill>
                <a:cs typeface="B Nazanin" pitchFamily="2" charset="-78"/>
              </a:rPr>
              <a:t>بروز بیماری </a:t>
            </a:r>
          </a:p>
          <a:p>
            <a:pPr algn="r" rtl="1" eaLnBrk="1" hangingPunct="1">
              <a:lnSpc>
                <a:spcPct val="90000"/>
              </a:lnSpc>
              <a:buFont typeface="Wingdings" pitchFamily="2" charset="2"/>
              <a:buChar char="q"/>
              <a:defRPr/>
            </a:pPr>
            <a:r>
              <a:rPr lang="fa-IR" sz="3600">
                <a:solidFill>
                  <a:srgbClr val="FDF9F9"/>
                </a:solidFill>
                <a:cs typeface="B Nazanin" pitchFamily="2" charset="-78"/>
              </a:rPr>
              <a:t> قابل پیشگیری بودن بیماری </a:t>
            </a:r>
          </a:p>
          <a:p>
            <a:pPr algn="r" rtl="1" eaLnBrk="1" hangingPunct="1">
              <a:lnSpc>
                <a:spcPct val="90000"/>
              </a:lnSpc>
              <a:buFont typeface="Wingdings" pitchFamily="2" charset="2"/>
              <a:buChar char="q"/>
              <a:defRPr/>
            </a:pPr>
            <a:r>
              <a:rPr lang="fa-IR" sz="3600">
                <a:solidFill>
                  <a:srgbClr val="FDF9F9"/>
                </a:solidFill>
                <a:cs typeface="B Nazanin" pitchFamily="2" charset="-78"/>
              </a:rPr>
              <a:t> نسبت بالای سود به هزینه</a:t>
            </a:r>
          </a:p>
          <a:p>
            <a:pPr algn="r" rtl="1" eaLnBrk="1" hangingPunct="1">
              <a:lnSpc>
                <a:spcPct val="90000"/>
              </a:lnSpc>
              <a:buFont typeface="Wingdings" pitchFamily="2" charset="2"/>
              <a:buChar char="q"/>
              <a:defRPr/>
            </a:pPr>
            <a:r>
              <a:rPr lang="fa-IR" sz="3600">
                <a:solidFill>
                  <a:srgbClr val="FDF9F9"/>
                </a:solidFill>
                <a:cs typeface="B Nazanin" pitchFamily="2" charset="-78"/>
              </a:rPr>
              <a:t> موجود بودن امکانات پیشگیری</a:t>
            </a:r>
            <a:r>
              <a:rPr lang="fa-IR" sz="3600">
                <a:solidFill>
                  <a:srgbClr val="FDF9F9"/>
                </a:solidFill>
              </a:rPr>
              <a:t> </a:t>
            </a:r>
            <a:endParaRPr lang="en-US" sz="3600">
              <a:solidFill>
                <a:srgbClr val="FDF9F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92100"/>
            <a:ext cx="8229600" cy="925513"/>
          </a:xfrm>
        </p:spPr>
        <p:txBody>
          <a:bodyPr/>
          <a:lstStyle/>
          <a:p>
            <a:pPr algn="r" rtl="1" eaLnBrk="1" hangingPunct="1">
              <a:defRPr/>
            </a:pPr>
            <a:r>
              <a:rPr lang="ar-SA" b="1">
                <a:solidFill>
                  <a:srgbClr val="F2FB37"/>
                </a:solidFill>
              </a:rPr>
              <a:t>اهداف ويژه</a:t>
            </a:r>
            <a:r>
              <a:rPr lang="fa-IR" b="1">
                <a:solidFill>
                  <a:srgbClr val="F2FB37"/>
                </a:solidFill>
              </a:rPr>
              <a:t>:</a:t>
            </a:r>
            <a:endParaRPr lang="en-US" b="1">
              <a:solidFill>
                <a:srgbClr val="F2FB37"/>
              </a:solidFill>
            </a:endParaRPr>
          </a:p>
        </p:txBody>
      </p:sp>
      <p:sp>
        <p:nvSpPr>
          <p:cNvPr id="20483" name="Rectangle 3"/>
          <p:cNvSpPr>
            <a:spLocks noGrp="1" noChangeArrowheads="1"/>
          </p:cNvSpPr>
          <p:nvPr>
            <p:ph idx="1"/>
          </p:nvPr>
        </p:nvSpPr>
        <p:spPr>
          <a:xfrm>
            <a:off x="1049338" y="2344738"/>
            <a:ext cx="7597775" cy="3087687"/>
          </a:xfrm>
        </p:spPr>
        <p:txBody>
          <a:bodyPr/>
          <a:lstStyle/>
          <a:p>
            <a:pPr algn="r" rtl="1" eaLnBrk="1" hangingPunct="1">
              <a:defRPr/>
            </a:pPr>
            <a:r>
              <a:rPr lang="ar-SA" sz="2800" b="1">
                <a:solidFill>
                  <a:srgbClr val="FDF9F9"/>
                </a:solidFill>
                <a:cs typeface="B Nazanin" pitchFamily="2" charset="-78"/>
              </a:rPr>
              <a:t>غربالگر</a:t>
            </a:r>
            <a:r>
              <a:rPr lang="fa-IR" sz="2800" b="1">
                <a:solidFill>
                  <a:srgbClr val="FDF9F9"/>
                </a:solidFill>
                <a:cs typeface="B Nazanin" pitchFamily="2" charset="-78"/>
              </a:rPr>
              <a:t>ی کلیه</a:t>
            </a:r>
            <a:r>
              <a:rPr lang="ar-SA" sz="2800" b="1">
                <a:solidFill>
                  <a:srgbClr val="FDF9F9"/>
                </a:solidFill>
                <a:cs typeface="B Nazanin" pitchFamily="2" charset="-78"/>
              </a:rPr>
              <a:t> نوزادان در بدو تولد</a:t>
            </a:r>
          </a:p>
          <a:p>
            <a:pPr algn="r" rtl="1" eaLnBrk="1" hangingPunct="1">
              <a:defRPr/>
            </a:pPr>
            <a:r>
              <a:rPr lang="ar-SA" sz="2800" b="1">
                <a:solidFill>
                  <a:srgbClr val="FDF9F9"/>
                </a:solidFill>
                <a:cs typeface="B Nazanin" pitchFamily="2" charset="-78"/>
              </a:rPr>
              <a:t>شناساي</a:t>
            </a:r>
            <a:r>
              <a:rPr lang="fa-IR" sz="2800" b="1">
                <a:solidFill>
                  <a:srgbClr val="FDF9F9"/>
                </a:solidFill>
                <a:cs typeface="B Nazanin" pitchFamily="2" charset="-78"/>
              </a:rPr>
              <a:t>ی</a:t>
            </a:r>
            <a:r>
              <a:rPr lang="ar-SA" sz="2800" b="1">
                <a:solidFill>
                  <a:srgbClr val="FDF9F9"/>
                </a:solidFill>
                <a:cs typeface="B Nazanin" pitchFamily="2" charset="-78"/>
              </a:rPr>
              <a:t> نوزادان مبتلا </a:t>
            </a:r>
            <a:r>
              <a:rPr lang="fa-IR" sz="2800" b="1">
                <a:solidFill>
                  <a:srgbClr val="FDF9F9"/>
                </a:solidFill>
                <a:cs typeface="B Nazanin" pitchFamily="2" charset="-78"/>
              </a:rPr>
              <a:t>به </a:t>
            </a:r>
            <a:r>
              <a:rPr lang="en-US" sz="2800" b="1">
                <a:solidFill>
                  <a:srgbClr val="FDF9F9"/>
                </a:solidFill>
                <a:cs typeface="B Nazanin" pitchFamily="2" charset="-78"/>
              </a:rPr>
              <a:t> CH</a:t>
            </a:r>
            <a:endParaRPr lang="fa-IR" sz="2800" b="1">
              <a:solidFill>
                <a:srgbClr val="FDF9F9"/>
              </a:solidFill>
              <a:cs typeface="B Nazanin" pitchFamily="2" charset="-78"/>
            </a:endParaRPr>
          </a:p>
          <a:p>
            <a:pPr algn="r" rtl="1" eaLnBrk="1" hangingPunct="1">
              <a:defRPr/>
            </a:pPr>
            <a:r>
              <a:rPr lang="ar-SA" sz="2800" b="1">
                <a:solidFill>
                  <a:srgbClr val="FDF9F9"/>
                </a:solidFill>
                <a:cs typeface="B Nazanin" pitchFamily="2" charset="-78"/>
              </a:rPr>
              <a:t>كنترل و درمان نوزادان مبتلا به بيمار</a:t>
            </a:r>
            <a:r>
              <a:rPr lang="fa-IR" sz="2800" b="1">
                <a:solidFill>
                  <a:srgbClr val="FDF9F9"/>
                </a:solidFill>
                <a:cs typeface="B Nazanin" pitchFamily="2" charset="-78"/>
              </a:rPr>
              <a:t>ی</a:t>
            </a:r>
            <a:r>
              <a:rPr lang="ar-SA" sz="2800" b="1">
                <a:solidFill>
                  <a:srgbClr val="FDF9F9"/>
                </a:solidFill>
                <a:cs typeface="B Nazanin" pitchFamily="2" charset="-78"/>
              </a:rPr>
              <a:t> </a:t>
            </a:r>
            <a:r>
              <a:rPr lang="en-US" sz="2800" b="1">
                <a:solidFill>
                  <a:srgbClr val="FDF9F9"/>
                </a:solidFill>
                <a:cs typeface="B Nazanin" pitchFamily="2" charset="-78"/>
              </a:rPr>
              <a:t>  CH</a:t>
            </a:r>
            <a:endParaRPr lang="fa-IR" sz="2800" b="1">
              <a:solidFill>
                <a:srgbClr val="FDF9F9"/>
              </a:solidFill>
              <a:cs typeface="B Nazanin" pitchFamily="2" charset="-78"/>
            </a:endParaRPr>
          </a:p>
          <a:p>
            <a:pPr algn="r" rtl="1" eaLnBrk="1" hangingPunct="1">
              <a:defRPr/>
            </a:pPr>
            <a:r>
              <a:rPr lang="ar-SA" sz="2800" b="1">
                <a:solidFill>
                  <a:srgbClr val="FDF9F9"/>
                </a:solidFill>
                <a:cs typeface="B Nazanin" pitchFamily="2" charset="-78"/>
              </a:rPr>
              <a:t>ايجاد زمينه ا</a:t>
            </a:r>
            <a:r>
              <a:rPr lang="fa-IR" sz="2800" b="1">
                <a:solidFill>
                  <a:srgbClr val="FDF9F9"/>
                </a:solidFill>
                <a:cs typeface="B Nazanin" pitchFamily="2" charset="-78"/>
              </a:rPr>
              <a:t>ی</a:t>
            </a:r>
            <a:r>
              <a:rPr lang="ar-SA" sz="2800" b="1">
                <a:solidFill>
                  <a:srgbClr val="FDF9F9"/>
                </a:solidFill>
                <a:cs typeface="B Nazanin" pitchFamily="2" charset="-78"/>
              </a:rPr>
              <a:t> برا</a:t>
            </a:r>
            <a:r>
              <a:rPr lang="fa-IR" sz="2800" b="1">
                <a:solidFill>
                  <a:srgbClr val="FDF9F9"/>
                </a:solidFill>
                <a:cs typeface="B Nazanin" pitchFamily="2" charset="-78"/>
              </a:rPr>
              <a:t>ی</a:t>
            </a:r>
            <a:r>
              <a:rPr lang="ar-SA" sz="2800" b="1">
                <a:solidFill>
                  <a:srgbClr val="FDF9F9"/>
                </a:solidFill>
                <a:cs typeface="B Nazanin" pitchFamily="2" charset="-78"/>
              </a:rPr>
              <a:t> غربالگر</a:t>
            </a:r>
            <a:r>
              <a:rPr lang="fa-IR" sz="2800" b="1">
                <a:solidFill>
                  <a:srgbClr val="FDF9F9"/>
                </a:solidFill>
                <a:cs typeface="B Nazanin" pitchFamily="2" charset="-78"/>
              </a:rPr>
              <a:t>ی</a:t>
            </a:r>
            <a:r>
              <a:rPr lang="ar-SA" sz="2800" b="1">
                <a:solidFill>
                  <a:srgbClr val="FDF9F9"/>
                </a:solidFill>
                <a:cs typeface="B Nazanin" pitchFamily="2" charset="-78"/>
              </a:rPr>
              <a:t> ديگر بيماريها</a:t>
            </a:r>
            <a:r>
              <a:rPr lang="fa-IR" sz="2800" b="1">
                <a:solidFill>
                  <a:srgbClr val="FDF9F9"/>
                </a:solidFill>
                <a:cs typeface="B Nazanin" pitchFamily="2" charset="-78"/>
              </a:rPr>
              <a:t>ی</a:t>
            </a:r>
            <a:r>
              <a:rPr lang="ar-SA" sz="2800" b="1">
                <a:solidFill>
                  <a:srgbClr val="FDF9F9"/>
                </a:solidFill>
                <a:cs typeface="B Nazanin" pitchFamily="2" charset="-78"/>
              </a:rPr>
              <a:t> متابوليك نوزاد</a:t>
            </a:r>
            <a:r>
              <a:rPr lang="fa-IR" sz="2800" b="1">
                <a:solidFill>
                  <a:srgbClr val="FDF9F9"/>
                </a:solidFill>
                <a:cs typeface="B Nazanin" pitchFamily="2" charset="-78"/>
              </a:rPr>
              <a:t>ی</a:t>
            </a:r>
            <a:r>
              <a:rPr lang="ar-SA" sz="2800" b="1">
                <a:solidFill>
                  <a:srgbClr val="FDF9F9"/>
                </a:solidFill>
                <a:cs typeface="B Nazanin" pitchFamily="2" charset="-78"/>
              </a:rPr>
              <a:t> مثل </a:t>
            </a:r>
            <a:r>
              <a:rPr lang="en-US" sz="2800" b="1">
                <a:solidFill>
                  <a:srgbClr val="FDF9F9"/>
                </a:solidFill>
                <a:cs typeface="B Nazanin" pitchFamily="2" charset="-78"/>
              </a:rPr>
              <a:t>PKU</a:t>
            </a:r>
            <a:r>
              <a:rPr lang="fa-IR" sz="2800" b="1">
                <a:solidFill>
                  <a:srgbClr val="FDF9F9"/>
                </a:solidFill>
                <a:cs typeface="B Nazanin" pitchFamily="2" charset="-78"/>
              </a:rPr>
              <a:t> </a:t>
            </a:r>
            <a:r>
              <a:rPr lang="ar-SA" sz="2800" b="1">
                <a:solidFill>
                  <a:srgbClr val="FDF9F9"/>
                </a:solidFill>
                <a:cs typeface="B Nazanin" pitchFamily="2" charset="-78"/>
              </a:rPr>
              <a:t>و </a:t>
            </a:r>
            <a:r>
              <a:rPr lang="en-US" sz="2800" b="1">
                <a:solidFill>
                  <a:srgbClr val="FDF9F9"/>
                </a:solidFill>
                <a:cs typeface="B Nazanin" pitchFamily="2" charset="-78"/>
              </a:rPr>
              <a:t> G6PD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1857364"/>
            <a:ext cx="6051657" cy="1446550"/>
          </a:xfrm>
          <a:prstGeom prst="rect">
            <a:avLst/>
          </a:prstGeom>
        </p:spPr>
        <p:txBody>
          <a:bodyPr wrap="none">
            <a:spAutoFit/>
          </a:bodyPr>
          <a:lstStyle/>
          <a:p>
            <a:r>
              <a:rPr lang="fa-IR" sz="4400" b="1" dirty="0"/>
              <a:t>دستورالعمل اجرایی غربالگری </a:t>
            </a:r>
            <a:r>
              <a:rPr lang="en-US" sz="4400" b="1" dirty="0"/>
              <a:t> </a:t>
            </a:r>
          </a:p>
          <a:p>
            <a:r>
              <a:rPr lang="fa-IR" sz="4400" b="1" dirty="0"/>
              <a:t>هیپوتیروئیدی مادرزادی </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r" rtl="1" eaLnBrk="1" hangingPunct="1">
              <a:defRPr/>
            </a:pPr>
            <a:r>
              <a:rPr lang="fa-IR" sz="5300" b="1">
                <a:solidFill>
                  <a:srgbClr val="FFFF00"/>
                </a:solidFill>
                <a:cs typeface="Nazanin" pitchFamily="2" charset="-78"/>
              </a:rPr>
              <a:t>نحوه غربالگری:</a:t>
            </a:r>
            <a:endParaRPr lang="en-US" sz="5300" b="1">
              <a:solidFill>
                <a:srgbClr val="FFFF00"/>
              </a:solidFill>
              <a:cs typeface="Nazanin" pitchFamily="2" charset="-78"/>
            </a:endParaRPr>
          </a:p>
        </p:txBody>
      </p:sp>
      <p:sp>
        <p:nvSpPr>
          <p:cNvPr id="22531" name="Rectangle 3"/>
          <p:cNvSpPr>
            <a:spLocks noGrp="1" noChangeArrowheads="1"/>
          </p:cNvSpPr>
          <p:nvPr>
            <p:ph idx="1"/>
          </p:nvPr>
        </p:nvSpPr>
        <p:spPr>
          <a:xfrm>
            <a:off x="971550" y="1905000"/>
            <a:ext cx="7597775" cy="3967163"/>
          </a:xfrm>
          <a:ln>
            <a:solidFill>
              <a:srgbClr val="FDF9F9"/>
            </a:solidFill>
          </a:ln>
        </p:spPr>
        <p:txBody>
          <a:bodyPr/>
          <a:lstStyle/>
          <a:p>
            <a:pPr algn="r" rtl="1" eaLnBrk="1" hangingPunct="1">
              <a:defRPr/>
            </a:pPr>
            <a:r>
              <a:rPr lang="ar-SA" sz="2600" b="1" dirty="0">
                <a:solidFill>
                  <a:srgbClr val="FDF9F9"/>
                </a:solidFill>
                <a:cs typeface="B Nazanin" pitchFamily="2" charset="-78"/>
              </a:rPr>
              <a:t>نمونه گيري از پاشنه پا </a:t>
            </a:r>
            <a:endParaRPr lang="fa-IR" sz="2600" b="1" dirty="0">
              <a:solidFill>
                <a:srgbClr val="FDF9F9"/>
              </a:solidFill>
              <a:cs typeface="B Nazanin" pitchFamily="2" charset="-78"/>
            </a:endParaRPr>
          </a:p>
          <a:p>
            <a:pPr algn="r" rtl="1" eaLnBrk="1" hangingPunct="1">
              <a:defRPr/>
            </a:pPr>
            <a:r>
              <a:rPr lang="ar-SA" sz="2600" b="1" dirty="0">
                <a:solidFill>
                  <a:srgbClr val="FDF9F9"/>
                </a:solidFill>
                <a:cs typeface="B Nazanin" pitchFamily="2" charset="-78"/>
              </a:rPr>
              <a:t>روز 3 تا 5 بعد از تولد</a:t>
            </a:r>
            <a:endParaRPr lang="fa-IR" sz="2600" b="1" dirty="0">
              <a:solidFill>
                <a:srgbClr val="FDF9F9"/>
              </a:solidFill>
              <a:cs typeface="B Nazanin" pitchFamily="2" charset="-78"/>
            </a:endParaRPr>
          </a:p>
          <a:p>
            <a:pPr algn="r" rtl="1" eaLnBrk="1" hangingPunct="1">
              <a:defRPr/>
            </a:pPr>
            <a:r>
              <a:rPr lang="en-US" sz="2600" b="1" dirty="0">
                <a:solidFill>
                  <a:srgbClr val="FDF9F9"/>
                </a:solidFill>
                <a:cs typeface="B Nazanin" pitchFamily="2" charset="-78"/>
              </a:rPr>
              <a:t>Filter paper</a:t>
            </a:r>
            <a:endParaRPr lang="fa-IR" sz="2600" b="1" dirty="0">
              <a:solidFill>
                <a:srgbClr val="FDF9F9"/>
              </a:solidFill>
              <a:cs typeface="B Nazanin" pitchFamily="2" charset="-78"/>
            </a:endParaRPr>
          </a:p>
          <a:p>
            <a:pPr algn="r" rtl="1" eaLnBrk="1" hangingPunct="1">
              <a:defRPr/>
            </a:pPr>
            <a:r>
              <a:rPr lang="fa-IR" sz="2600" b="1" dirty="0">
                <a:solidFill>
                  <a:srgbClr val="FDF9F9"/>
                </a:solidFill>
                <a:cs typeface="B Nazanin" pitchFamily="2" charset="-78"/>
              </a:rPr>
              <a:t>هر</a:t>
            </a:r>
            <a:r>
              <a:rPr lang="ar-SA" sz="2600" b="1" dirty="0">
                <a:solidFill>
                  <a:srgbClr val="FDF9F9"/>
                </a:solidFill>
                <a:cs typeface="B Nazanin" pitchFamily="2" charset="-78"/>
              </a:rPr>
              <a:t>استان يك آزمايشگاه</a:t>
            </a:r>
            <a:r>
              <a:rPr lang="fa-IR" sz="2600" b="1" dirty="0">
                <a:solidFill>
                  <a:srgbClr val="FDF9F9"/>
                </a:solidFill>
                <a:cs typeface="B Nazanin" pitchFamily="2" charset="-78"/>
              </a:rPr>
              <a:t> غربالگری</a:t>
            </a:r>
          </a:p>
          <a:p>
            <a:pPr algn="r" rtl="1" eaLnBrk="1" hangingPunct="1">
              <a:defRPr/>
            </a:pPr>
            <a:r>
              <a:rPr lang="ar-SA" sz="2600" b="1" dirty="0">
                <a:solidFill>
                  <a:srgbClr val="FDF9F9"/>
                </a:solidFill>
                <a:cs typeface="B Nazanin" pitchFamily="2" charset="-78"/>
              </a:rPr>
              <a:t>انجام آزمايش</a:t>
            </a:r>
            <a:r>
              <a:rPr lang="fa-IR" sz="2600" b="1" dirty="0">
                <a:solidFill>
                  <a:srgbClr val="FDF9F9"/>
                </a:solidFill>
                <a:cs typeface="B Nazanin" pitchFamily="2" charset="-78"/>
              </a:rPr>
              <a:t> </a:t>
            </a:r>
            <a:r>
              <a:rPr lang="en-US" sz="2600" b="1" dirty="0">
                <a:solidFill>
                  <a:srgbClr val="FDF9F9"/>
                </a:solidFill>
                <a:cs typeface="B Nazanin" pitchFamily="2" charset="-78"/>
              </a:rPr>
              <a:t>TSH</a:t>
            </a:r>
            <a:r>
              <a:rPr lang="fa-IR" sz="2600" b="1" dirty="0">
                <a:solidFill>
                  <a:srgbClr val="FDF9F9"/>
                </a:solidFill>
                <a:cs typeface="B Nazanin" pitchFamily="2" charset="-78"/>
              </a:rPr>
              <a:t> به روش </a:t>
            </a:r>
            <a:r>
              <a:rPr lang="en-US" sz="2600" b="1" dirty="0">
                <a:solidFill>
                  <a:srgbClr val="FDF9F9"/>
                </a:solidFill>
                <a:cs typeface="B Nazanin" pitchFamily="2" charset="-78"/>
              </a:rPr>
              <a:t>ELIZA</a:t>
            </a:r>
            <a:r>
              <a:rPr lang="ar-SA" sz="2600" b="1" dirty="0">
                <a:solidFill>
                  <a:srgbClr val="FDF9F9"/>
                </a:solidFill>
                <a:cs typeface="B Nazanin" pitchFamily="2" charset="-78"/>
              </a:rPr>
              <a:t> </a:t>
            </a:r>
            <a:endParaRPr lang="fa-IR" sz="2600" b="1" dirty="0">
              <a:solidFill>
                <a:srgbClr val="FDF9F9"/>
              </a:solidFill>
              <a:cs typeface="B Nazanin" pitchFamily="2" charset="-78"/>
            </a:endParaRPr>
          </a:p>
          <a:p>
            <a:pPr algn="r" rtl="1" eaLnBrk="1" hangingPunct="1">
              <a:defRPr/>
            </a:pPr>
            <a:r>
              <a:rPr lang="ar-SA" sz="2600" b="1" dirty="0">
                <a:solidFill>
                  <a:srgbClr val="FDF9F9"/>
                </a:solidFill>
                <a:cs typeface="B Nazanin" pitchFamily="2" charset="-78"/>
              </a:rPr>
              <a:t>ارائه پس</a:t>
            </a:r>
            <a:r>
              <a:rPr lang="fa-IR" sz="2600" b="1" dirty="0">
                <a:solidFill>
                  <a:srgbClr val="FDF9F9"/>
                </a:solidFill>
                <a:cs typeface="B Nazanin" pitchFamily="2" charset="-78"/>
              </a:rPr>
              <a:t> </a:t>
            </a:r>
            <a:r>
              <a:rPr lang="ar-SA" sz="2600" b="1" dirty="0">
                <a:solidFill>
                  <a:srgbClr val="FDF9F9"/>
                </a:solidFill>
                <a:cs typeface="B Nazanin" pitchFamily="2" charset="-78"/>
              </a:rPr>
              <a:t>خوران</a:t>
            </a:r>
            <a:r>
              <a:rPr lang="fa-IR" sz="2600" b="1" dirty="0">
                <a:solidFill>
                  <a:srgbClr val="FDF9F9"/>
                </a:solidFill>
                <a:cs typeface="B Nazanin" pitchFamily="2" charset="-78"/>
              </a:rPr>
              <a:t>د </a:t>
            </a:r>
            <a:r>
              <a:rPr lang="ar-SA" sz="2600" b="1" dirty="0">
                <a:solidFill>
                  <a:srgbClr val="FDF9F9"/>
                </a:solidFill>
                <a:cs typeface="B Nazanin" pitchFamily="2" charset="-78"/>
              </a:rPr>
              <a:t>(تلفني براي موارد مشكوك وپستي</a:t>
            </a:r>
            <a:r>
              <a:rPr lang="en-US" sz="2600" b="1" dirty="0">
                <a:solidFill>
                  <a:srgbClr val="FDF9F9"/>
                </a:solidFill>
                <a:cs typeface="B Nazanin" pitchFamily="2" charset="-78"/>
              </a:rPr>
              <a:t> </a:t>
            </a:r>
            <a:r>
              <a:rPr lang="fa-IR" sz="2600" b="1" dirty="0">
                <a:solidFill>
                  <a:srgbClr val="FDF9F9"/>
                </a:solidFill>
                <a:cs typeface="B Nazanin" pitchFamily="2" charset="-78"/>
              </a:rPr>
              <a:t> برای</a:t>
            </a:r>
            <a:r>
              <a:rPr lang="ar-SA" sz="2600" b="1" dirty="0">
                <a:solidFill>
                  <a:srgbClr val="FDF9F9"/>
                </a:solidFill>
                <a:cs typeface="B Nazanin" pitchFamily="2" charset="-78"/>
              </a:rPr>
              <a:t> ساير موارد)</a:t>
            </a:r>
            <a:endParaRPr lang="en-US" sz="2600" b="1" dirty="0">
              <a:solidFill>
                <a:srgbClr val="FDF9F9"/>
              </a:solidFill>
              <a:cs typeface="B Nazanin" pitchFamily="2" charset="-78"/>
            </a:endParaRPr>
          </a:p>
          <a:p>
            <a:pPr algn="r" rtl="1" eaLnBrk="1" hangingPunct="1">
              <a:defRPr/>
            </a:pPr>
            <a:r>
              <a:rPr lang="en-US" sz="2600" b="1" dirty="0">
                <a:solidFill>
                  <a:srgbClr val="FDF9F9"/>
                </a:solidFill>
                <a:cs typeface="B Nazanin" pitchFamily="2" charset="-7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ickyfoo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_0021"/>
          <p:cNvPicPr>
            <a:picLocks noGrp="1" noChangeAspect="1" noChangeArrowheads="1"/>
          </p:cNvPicPr>
          <p:nvPr>
            <p:ph/>
          </p:nvPr>
        </p:nvPicPr>
        <p:blipFill>
          <a:blip r:embed="rId2" cstate="print"/>
          <a:stretch>
            <a:fillRect/>
          </a:stretch>
        </p:blipFill>
        <p:spPr>
          <a:xfrm>
            <a:off x="670983" y="274638"/>
            <a:ext cx="7802033" cy="5851525"/>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sp>
        <p:nvSpPr>
          <p:cNvPr id="25603" name="Rectangle 3"/>
          <p:cNvSpPr>
            <a:spLocks noGrp="1" noChangeArrowheads="1"/>
          </p:cNvSpPr>
          <p:nvPr>
            <p:ph idx="1"/>
          </p:nvPr>
        </p:nvSpPr>
        <p:spPr/>
        <p:txBody>
          <a:bodyPr/>
          <a:lstStyle/>
          <a:p>
            <a:pPr eaLnBrk="1" hangingPunct="1"/>
            <a:endParaRPr lang="en-US"/>
          </a:p>
        </p:txBody>
      </p:sp>
      <p:pic>
        <p:nvPicPr>
          <p:cNvPr id="25604" name="Picture 4" descr="PHOT0033"/>
          <p:cNvPicPr>
            <a:picLocks noChangeAspect="1" noChangeArrowheads="1"/>
          </p:cNvPicPr>
          <p:nvPr/>
        </p:nvPicPr>
        <p:blipFill>
          <a:blip r:embed="rId2" cstate="print"/>
          <a:srcRect/>
          <a:stretch>
            <a:fillRect/>
          </a:stretch>
        </p:blipFill>
        <p:spPr bwMode="auto">
          <a:xfrm>
            <a:off x="0" y="242888"/>
            <a:ext cx="8820150" cy="6615112"/>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00232" y="661442"/>
          <a:ext cx="5189220" cy="6257518"/>
        </p:xfrm>
        <a:graphic>
          <a:graphicData uri="http://schemas.openxmlformats.org/drawingml/2006/table">
            <a:tbl>
              <a:tblPr rtl="1"/>
              <a:tblGrid>
                <a:gridCol w="2483485">
                  <a:extLst>
                    <a:ext uri="{9D8B030D-6E8A-4147-A177-3AD203B41FA5}">
                      <a16:colId xmlns:a16="http://schemas.microsoft.com/office/drawing/2014/main" val="20000"/>
                    </a:ext>
                  </a:extLst>
                </a:gridCol>
                <a:gridCol w="2705735">
                  <a:extLst>
                    <a:ext uri="{9D8B030D-6E8A-4147-A177-3AD203B41FA5}">
                      <a16:colId xmlns:a16="http://schemas.microsoft.com/office/drawing/2014/main" val="20001"/>
                    </a:ext>
                  </a:extLst>
                </a:gridCol>
              </a:tblGrid>
              <a:tr h="1714512">
                <a:tc gridSpan="2">
                  <a:txBody>
                    <a:bodyPr/>
                    <a:lstStyle/>
                    <a:p>
                      <a:pPr algn="ctr" rtl="1">
                        <a:lnSpc>
                          <a:spcPct val="115000"/>
                        </a:lnSpc>
                        <a:spcAft>
                          <a:spcPts val="1000"/>
                        </a:spcAft>
                      </a:pPr>
                      <a:r>
                        <a:rPr lang="ar-SA" sz="3200" b="1" dirty="0">
                          <a:latin typeface="Times New Roman"/>
                          <a:ea typeface="Times New Roman"/>
                          <a:cs typeface="B Nazanin"/>
                        </a:rPr>
                        <a:t>جدول شماره 3: مقادير مثبت آزمون اوليه غربالگری کم‌کاری تيروييد نوزادان در ايران </a:t>
                      </a:r>
                      <a:endParaRPr lang="en-US" sz="32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785818">
                <a:tc>
                  <a:txBody>
                    <a:bodyPr/>
                    <a:lstStyle/>
                    <a:p>
                      <a:pPr algn="ctr" rtl="1">
                        <a:lnSpc>
                          <a:spcPct val="150000"/>
                        </a:lnSpc>
                        <a:spcAft>
                          <a:spcPts val="1000"/>
                        </a:spcAft>
                      </a:pPr>
                      <a:r>
                        <a:rPr lang="ar-SA" sz="3200" b="1">
                          <a:latin typeface="Times New Roman"/>
                          <a:ea typeface="Times New Roman"/>
                          <a:cs typeface="B Nazanin"/>
                        </a:rPr>
                        <a:t>سن در هنگام نمونه‌گيری</a:t>
                      </a:r>
                      <a:endParaRPr lang="en-US" sz="3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1000"/>
                        </a:spcAft>
                      </a:pPr>
                      <a:r>
                        <a:rPr lang="ar-SA" sz="3200" b="1">
                          <a:latin typeface="Times New Roman"/>
                          <a:ea typeface="Times New Roman"/>
                          <a:cs typeface="B Nazanin"/>
                        </a:rPr>
                        <a:t>حد تمايز آزمون اوليه </a:t>
                      </a:r>
                      <a:r>
                        <a:rPr lang="en-US" sz="3200" b="1">
                          <a:latin typeface="Times New Roman"/>
                          <a:ea typeface="Times New Roman"/>
                          <a:cs typeface="B Nazanin"/>
                        </a:rPr>
                        <a:t>TSH</a:t>
                      </a:r>
                      <a:r>
                        <a:rPr lang="ar-SA" sz="3200" b="1">
                          <a:latin typeface="Times New Roman"/>
                          <a:ea typeface="Times New Roman"/>
                          <a:cs typeface="B Nazanin"/>
                        </a:rPr>
                        <a:t> بر کاغذ فيلتر</a:t>
                      </a:r>
                      <a:endParaRPr lang="en-US" sz="32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952192">
                <a:tc>
                  <a:txBody>
                    <a:bodyPr/>
                    <a:lstStyle/>
                    <a:p>
                      <a:pPr algn="ctr" rtl="1">
                        <a:lnSpc>
                          <a:spcPct val="150000"/>
                        </a:lnSpc>
                        <a:spcAft>
                          <a:spcPts val="1000"/>
                        </a:spcAft>
                      </a:pPr>
                      <a:r>
                        <a:rPr lang="ar-SA" sz="3200">
                          <a:latin typeface="Times New Roman"/>
                          <a:ea typeface="Times New Roman"/>
                          <a:cs typeface="B Nazanin"/>
                        </a:rPr>
                        <a:t>7-3 روز تولد</a:t>
                      </a:r>
                      <a:endParaRPr lang="en-US" sz="3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pPr>
                      <a:r>
                        <a:rPr lang="en-US" sz="3200">
                          <a:latin typeface="Times New Roman"/>
                          <a:ea typeface="Times New Roman"/>
                          <a:cs typeface="B Nazanin"/>
                        </a:rPr>
                        <a:t>mu/L </a:t>
                      </a:r>
                      <a:r>
                        <a:rPr lang="ar-SA" sz="3200">
                          <a:latin typeface="Times New Roman"/>
                          <a:ea typeface="Times New Roman"/>
                          <a:cs typeface="B Nazanin"/>
                        </a:rPr>
                        <a:t> 5</a:t>
                      </a:r>
                      <a:endParaRPr lang="en-US" sz="3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6254">
                <a:tc>
                  <a:txBody>
                    <a:bodyPr/>
                    <a:lstStyle/>
                    <a:p>
                      <a:pPr algn="ctr" rtl="1">
                        <a:lnSpc>
                          <a:spcPct val="150000"/>
                        </a:lnSpc>
                        <a:spcAft>
                          <a:spcPts val="1000"/>
                        </a:spcAft>
                      </a:pPr>
                      <a:r>
                        <a:rPr lang="ar-SA" sz="3200">
                          <a:latin typeface="Times New Roman"/>
                          <a:ea typeface="Times New Roman"/>
                          <a:cs typeface="B Nazanin"/>
                        </a:rPr>
                        <a:t>8 روز و بيشتر</a:t>
                      </a:r>
                      <a:endParaRPr lang="en-US" sz="3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pPr>
                      <a:r>
                        <a:rPr lang="en-US" sz="3200" dirty="0">
                          <a:latin typeface="Times New Roman"/>
                          <a:ea typeface="Times New Roman"/>
                          <a:cs typeface="B Nazanin"/>
                        </a:rPr>
                        <a:t>mu/L </a:t>
                      </a:r>
                      <a:r>
                        <a:rPr lang="ar-SA" sz="3200" dirty="0">
                          <a:latin typeface="Times New Roman"/>
                          <a:ea typeface="Times New Roman"/>
                          <a:cs typeface="B Nazanin"/>
                        </a:rPr>
                        <a:t> 4</a:t>
                      </a:r>
                      <a:endParaRPr lang="en-US" sz="32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993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7786688" cy="836613"/>
          </a:xfrm>
        </p:spPr>
        <p:txBody>
          <a:bodyPr/>
          <a:lstStyle/>
          <a:p>
            <a:pPr algn="r"/>
            <a:r>
              <a:rPr lang="fa-IR" altLang="en-US" sz="3200">
                <a:solidFill>
                  <a:schemeClr val="tx1"/>
                </a:solidFill>
                <a:cs typeface="B Titr" pitchFamily="2" charset="-78"/>
              </a:rPr>
              <a:t>نمونه‌گيري مجدد از </a:t>
            </a:r>
            <a:r>
              <a:rPr lang="fa-IR" altLang="en-US" sz="3200" b="1">
                <a:solidFill>
                  <a:schemeClr val="tx1"/>
                </a:solidFill>
                <a:cs typeface="B Titr" pitchFamily="2" charset="-78"/>
              </a:rPr>
              <a:t>پاشنه پا</a:t>
            </a:r>
            <a:endParaRPr lang="fa-IR" altLang="en-US" sz="3200">
              <a:solidFill>
                <a:schemeClr val="tx1"/>
              </a:solidFill>
              <a:cs typeface="B Titr" pitchFamily="2" charset="-78"/>
            </a:endParaRPr>
          </a:p>
        </p:txBody>
      </p:sp>
      <p:sp>
        <p:nvSpPr>
          <p:cNvPr id="3" name="Content Placeholder 2"/>
          <p:cNvSpPr>
            <a:spLocks noGrp="1"/>
          </p:cNvSpPr>
          <p:nvPr>
            <p:ph sz="quarter" idx="1"/>
          </p:nvPr>
        </p:nvSpPr>
        <p:spPr>
          <a:xfrm>
            <a:off x="179388" y="1196975"/>
            <a:ext cx="8856662" cy="5661025"/>
          </a:xfrm>
        </p:spPr>
        <p:style>
          <a:lnRef idx="1">
            <a:schemeClr val="accent2"/>
          </a:lnRef>
          <a:fillRef idx="2">
            <a:schemeClr val="accent2"/>
          </a:fillRef>
          <a:effectRef idx="1">
            <a:schemeClr val="accent2"/>
          </a:effectRef>
          <a:fontRef idx="minor">
            <a:schemeClr val="dk1"/>
          </a:fontRef>
        </p:style>
        <p:txBody>
          <a:bodyPr/>
          <a:lstStyle/>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 نارس</a:t>
            </a:r>
            <a:r>
              <a:rPr lang="fa-IR" altLang="en-US" sz="3000" b="1" dirty="0">
                <a:solidFill>
                  <a:schemeClr val="bg1"/>
                </a:solidFill>
                <a:cs typeface="B Nazanin" pitchFamily="2" charset="-78"/>
              </a:rPr>
              <a:t> </a:t>
            </a:r>
            <a:r>
              <a:rPr lang="fa-IR" altLang="en-US" sz="2400" b="1" dirty="0">
                <a:solidFill>
                  <a:srgbClr val="FFFF00"/>
                </a:solidFill>
                <a:cs typeface="B Nazanin" pitchFamily="2" charset="-78"/>
              </a:rPr>
              <a:t>(تکرار غربالگری از پاشنه پا در هفته های 2، 6 و 10 تولد) </a:t>
            </a: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a:t>
            </a:r>
            <a:r>
              <a:rPr lang="fa-IR" altLang="en-US" sz="3000" b="1" dirty="0">
                <a:solidFill>
                  <a:schemeClr val="bg1"/>
                </a:solidFill>
                <a:cs typeface="B Nazanin" pitchFamily="2" charset="-78"/>
              </a:rPr>
              <a:t> با وزن كم تر از 2500 گرم</a:t>
            </a:r>
          </a:p>
          <a:p>
            <a:pPr algn="r" rtl="1">
              <a:buClr>
                <a:srgbClr val="FF0000"/>
              </a:buClr>
              <a:buFont typeface="Wingdings" pitchFamily="2" charset="2"/>
              <a:buChar char="v"/>
            </a:pPr>
            <a:r>
              <a:rPr lang="fa-IR" altLang="en-US" sz="3000" b="1" dirty="0">
                <a:solidFill>
                  <a:schemeClr val="bg1"/>
                </a:solidFill>
                <a:cs typeface="B Nazanin" pitchFamily="2" charset="-78"/>
              </a:rPr>
              <a:t>نوزادان با وزن بیش از 4000 گرم</a:t>
            </a:r>
            <a:endParaRPr lang="en-US" altLang="en-US" sz="3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دو و چندقلوها</a:t>
            </a:r>
            <a:endParaRPr lang="en-US" altLang="en-US" sz="3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 بستری و يا با سابقه بستری در بيمارستان</a:t>
            </a:r>
            <a:endParaRPr lang="en-US" altLang="en-US" sz="3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 با سابقه دريافت و يا تعويض خون</a:t>
            </a:r>
            <a:endParaRPr lang="en-US" altLang="en-US" sz="3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نوزاداني كه داروهاي خاص مصرف کرده‌اند: </a:t>
            </a:r>
            <a:r>
              <a:rPr lang="ar-SA" altLang="en-US" sz="2000" b="1" dirty="0">
                <a:solidFill>
                  <a:schemeClr val="bg1"/>
                </a:solidFill>
                <a:cs typeface="B Nazanin" pitchFamily="2" charset="-78"/>
              </a:rPr>
              <a:t>مثل دوپامين، تركيبات كورتني و ...</a:t>
            </a:r>
            <a:endParaRPr lang="en-US" altLang="en-US" sz="2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نوزادان</a:t>
            </a:r>
            <a:r>
              <a:rPr lang="fa-IR" altLang="en-US" sz="3000" b="1" dirty="0">
                <a:solidFill>
                  <a:schemeClr val="bg1"/>
                </a:solidFill>
                <a:cs typeface="B Nazanin" pitchFamily="2" charset="-78"/>
              </a:rPr>
              <a:t> با</a:t>
            </a:r>
            <a:r>
              <a:rPr lang="ar-SA" altLang="en-US" sz="3000" b="1" dirty="0">
                <a:solidFill>
                  <a:schemeClr val="bg1"/>
                </a:solidFill>
                <a:cs typeface="B Nazanin" pitchFamily="2" charset="-78"/>
              </a:rPr>
              <a:t> نتیجه آزمون غربالگری بین 9/9-5</a:t>
            </a:r>
            <a:endParaRPr lang="en-US" altLang="en-US" sz="3000" b="1" dirty="0">
              <a:solidFill>
                <a:schemeClr val="bg1"/>
              </a:solidFill>
              <a:cs typeface="B Nazanin" pitchFamily="2" charset="-78"/>
            </a:endParaRPr>
          </a:p>
          <a:p>
            <a:pPr algn="r" rtl="1">
              <a:buClr>
                <a:srgbClr val="FF0000"/>
              </a:buClr>
              <a:buFont typeface="Wingdings" pitchFamily="2" charset="2"/>
              <a:buChar char="v"/>
            </a:pPr>
            <a:r>
              <a:rPr lang="fa-IR" altLang="en-US" sz="3000" b="1" dirty="0">
                <a:solidFill>
                  <a:schemeClr val="bg1"/>
                </a:solidFill>
                <a:cs typeface="B Nazanin" pitchFamily="2" charset="-78"/>
              </a:rPr>
              <a:t> </a:t>
            </a:r>
            <a:r>
              <a:rPr lang="ar-SA" altLang="en-US" sz="3000" b="1" dirty="0">
                <a:solidFill>
                  <a:schemeClr val="bg1"/>
                </a:solidFill>
                <a:cs typeface="B Nazanin" pitchFamily="2" charset="-78"/>
              </a:rPr>
              <a:t>نمونه نامناسب</a:t>
            </a:r>
            <a:endParaRPr lang="en-US" altLang="en-US" sz="3000" b="1" dirty="0">
              <a:solidFill>
                <a:schemeClr val="bg1"/>
              </a:solidFill>
              <a:cs typeface="B Nazanin" pitchFamily="2" charset="-78"/>
            </a:endParaRPr>
          </a:p>
          <a:p>
            <a:pPr algn="r" rtl="1">
              <a:buClr>
                <a:srgbClr val="FF0000"/>
              </a:buClr>
              <a:buFont typeface="Wingdings" pitchFamily="2" charset="2"/>
              <a:buChar char="v"/>
            </a:pPr>
            <a:endParaRPr lang="fa-IR"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69" name="Object 1"/>
          <p:cNvGraphicFramePr>
            <a:graphicFrameLocks noChangeAspect="1"/>
          </p:cNvGraphicFramePr>
          <p:nvPr/>
        </p:nvGraphicFramePr>
        <p:xfrm>
          <a:off x="-69597" y="7066"/>
          <a:ext cx="9213597" cy="6960428"/>
        </p:xfrm>
        <a:graphic>
          <a:graphicData uri="http://schemas.openxmlformats.org/presentationml/2006/ole">
            <mc:AlternateContent xmlns:mc="http://schemas.openxmlformats.org/markup-compatibility/2006">
              <mc:Choice xmlns:v="urn:schemas-microsoft-com:vml" Requires="v">
                <p:oleObj name="Slide" r:id="rId2" imgW="4562687" imgH="3421298" progId="PowerPoint.Slide.12">
                  <p:embed/>
                </p:oleObj>
              </mc:Choice>
              <mc:Fallback>
                <p:oleObj name="Slide" r:id="rId2" imgW="4562687" imgH="3421298" progId="PowerPoint.Slide.12">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7" y="7066"/>
                        <a:ext cx="9213597" cy="6960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0" y="461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
            <a:ext cx="7239000" cy="533399"/>
          </a:xfrm>
        </p:spPr>
        <p:txBody>
          <a:bodyPr lIns="45720" tIns="0" rIns="45720" bIns="0" anchor="b">
            <a:normAutofit fontScale="90000"/>
          </a:bodyPr>
          <a:lstStyle/>
          <a:p>
            <a:pPr algn="l" eaLnBrk="1" hangingPunct="1">
              <a:defRPr/>
            </a:pPr>
            <a:r>
              <a:rPr lang="en-US"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TSH </a:t>
            </a:r>
            <a:r>
              <a:rPr lang="en-US" sz="2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ON FILTER PAPER</a:t>
            </a:r>
          </a:p>
        </p:txBody>
      </p:sp>
      <p:graphicFrame>
        <p:nvGraphicFramePr>
          <p:cNvPr id="37919" name="Group 31"/>
          <p:cNvGraphicFramePr>
            <a:graphicFrameLocks noGrp="1"/>
          </p:cNvGraphicFramePr>
          <p:nvPr>
            <p:ph idx="4294967295"/>
            <p:extLst>
              <p:ext uri="{D42A27DB-BD31-4B8C-83A1-F6EECF244321}">
                <p14:modId xmlns:p14="http://schemas.microsoft.com/office/powerpoint/2010/main" val="2908631785"/>
              </p:ext>
            </p:extLst>
          </p:nvPr>
        </p:nvGraphicFramePr>
        <p:xfrm>
          <a:off x="0" y="-24"/>
          <a:ext cx="9144000" cy="6954554"/>
        </p:xfrm>
        <a:graphic>
          <a:graphicData uri="http://schemas.openxmlformats.org/drawingml/2006/table">
            <a:tbl>
              <a:tblPr/>
              <a:tblGrid>
                <a:gridCol w="3562350">
                  <a:extLst>
                    <a:ext uri="{9D8B030D-6E8A-4147-A177-3AD203B41FA5}">
                      <a16:colId xmlns:a16="http://schemas.microsoft.com/office/drawing/2014/main" val="20000"/>
                    </a:ext>
                  </a:extLst>
                </a:gridCol>
                <a:gridCol w="212725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1250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rgbClr val="FFFFFF"/>
                          </a:solidFill>
                          <a:effectLst/>
                          <a:latin typeface="Arial" charset="0"/>
                          <a:cs typeface="Nazanin" pitchFamily="2" charset="-78"/>
                        </a:rPr>
                        <a:t>روش برخورد</a:t>
                      </a:r>
                      <a:endParaRPr kumimoji="0" lang="en-US" sz="1800" b="1" i="0" u="none" strike="noStrike" cap="none" normalizeH="0" baseline="0" dirty="0">
                        <a:ln>
                          <a:noFill/>
                        </a:ln>
                        <a:solidFill>
                          <a:srgbClr val="FFFFFF"/>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cs typeface="Nazanin" pitchFamily="2" charset="-78"/>
                        </a:rPr>
                        <a:t>TSH (mU/L)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FFFFFF"/>
                          </a:solidFill>
                          <a:effectLst/>
                          <a:latin typeface="Arial" charset="0"/>
                          <a:cs typeface="Nazanin" pitchFamily="2" charset="-78"/>
                        </a:rPr>
                        <a:t>سن نوزاد در هنکام  غربالگری</a:t>
                      </a:r>
                      <a:endParaRPr kumimoji="0" lang="en-US" sz="1800" b="1" i="0" u="none" strike="noStrike" cap="none" normalizeH="0" baseline="0">
                        <a:ln>
                          <a:noFill/>
                        </a:ln>
                        <a:solidFill>
                          <a:srgbClr val="FFFFFF"/>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طبيعی تلقی می شود</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کمتر از 5</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rgbClr val="000000"/>
                          </a:solidFill>
                          <a:effectLst/>
                          <a:latin typeface="Arial" charset="0"/>
                          <a:cs typeface="Nazanin" pitchFamily="2" charset="-78"/>
                        </a:rPr>
                        <a:t> </a:t>
                      </a: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rgbClr val="000000"/>
                          </a:solidFill>
                          <a:effectLst/>
                          <a:latin typeface="Arial" charset="0"/>
                          <a:cs typeface="Nazanin" pitchFamily="2" charset="-78"/>
                        </a:rPr>
                        <a:t>3-7 روز</a:t>
                      </a:r>
                      <a:endParaRPr kumimoji="0" lang="en-US" sz="1800" b="1" i="0" u="none" strike="noStrike" cap="none" normalizeH="0" baseline="0" dirty="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extLst>
                  <a:ext uri="{0D108BD9-81ED-4DB2-BD59-A6C34878D82A}">
                    <a16:rowId xmlns:a16="http://schemas.microsoft.com/office/drawing/2014/main" val="10001"/>
                  </a:ext>
                </a:extLst>
              </a:tr>
              <a:tr h="1092214">
                <a:tc>
                  <a:txBody>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تکرار</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در سن 4 هفتگی نمونه وريدی</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پس از دريافت جواب </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درمان بيماران</a:t>
                      </a:r>
                      <a:endParaRPr kumimoji="0" lang="en-US" sz="1800" b="1" i="0" u="none" strike="noStrike" cap="none" normalizeH="0" baseline="0" dirty="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9/9 - 5</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vMerge="1">
                  <a:txBody>
                    <a:bodyPr/>
                    <a:lstStyle/>
                    <a:p>
                      <a:endParaRPr lang="en-US"/>
                    </a:p>
                  </a:txBody>
                  <a:tcPr/>
                </a:tc>
                <a:extLst>
                  <a:ext uri="{0D108BD9-81ED-4DB2-BD59-A6C34878D82A}">
                    <a16:rowId xmlns:a16="http://schemas.microsoft.com/office/drawing/2014/main" val="10002"/>
                  </a:ext>
                </a:extLst>
              </a:tr>
              <a:tr h="1006503">
                <a:tc>
                  <a:txBody>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a:ln>
                            <a:noFill/>
                          </a:ln>
                          <a:solidFill>
                            <a:srgbClr val="000000"/>
                          </a:solidFill>
                          <a:effectLst/>
                          <a:latin typeface="Arial" charset="0"/>
                          <a:cs typeface="Nazanin" pitchFamily="2" charset="-78"/>
                        </a:rPr>
                        <a:t>در سن  2- 3 هفتگی نمونه وريدی</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a:ln>
                            <a:noFill/>
                          </a:ln>
                          <a:solidFill>
                            <a:srgbClr val="000000"/>
                          </a:solidFill>
                          <a:effectLst/>
                          <a:latin typeface="Arial" charset="0"/>
                          <a:cs typeface="Nazanin" pitchFamily="2" charset="-78"/>
                        </a:rPr>
                        <a:t>پس از دريافت جواب </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a:ln>
                            <a:noFill/>
                          </a:ln>
                          <a:solidFill>
                            <a:srgbClr val="000000"/>
                          </a:solidFill>
                          <a:effectLst/>
                          <a:latin typeface="Arial" charset="0"/>
                          <a:cs typeface="Nazanin" pitchFamily="2" charset="-78"/>
                        </a:rPr>
                        <a:t>درمان بيماران</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19/9 - 10</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vMerge="1">
                  <a:txBody>
                    <a:bodyPr/>
                    <a:lstStyle/>
                    <a:p>
                      <a:endParaRPr lang="en-US"/>
                    </a:p>
                  </a:txBody>
                  <a:tcPr/>
                </a:tc>
                <a:extLst>
                  <a:ext uri="{0D108BD9-81ED-4DB2-BD59-A6C34878D82A}">
                    <a16:rowId xmlns:a16="http://schemas.microsoft.com/office/drawing/2014/main" val="10003"/>
                  </a:ext>
                </a:extLst>
              </a:tr>
              <a:tr h="1831662">
                <a:tc>
                  <a:txBody>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a:ln>
                            <a:noFill/>
                          </a:ln>
                          <a:solidFill>
                            <a:srgbClr val="000000"/>
                          </a:solidFill>
                          <a:effectLst/>
                          <a:latin typeface="Arial" charset="0"/>
                          <a:cs typeface="Nazanin" pitchFamily="2" charset="-78"/>
                        </a:rPr>
                        <a:t>اخد نمونه وريدی و شروع درمان </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a:ln>
                            <a:noFill/>
                          </a:ln>
                          <a:solidFill>
                            <a:srgbClr val="000000"/>
                          </a:solidFill>
                          <a:effectLst/>
                          <a:latin typeface="Arial" charset="0"/>
                          <a:cs typeface="Nazanin" pitchFamily="2" charset="-78"/>
                        </a:rPr>
                        <a:t>پس از دريافت جواب آزمايش:</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          - سالم = قطع درمان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noFill/>
                          </a:ln>
                          <a:solidFill>
                            <a:srgbClr val="000000"/>
                          </a:solidFill>
                          <a:effectLst/>
                          <a:latin typeface="Arial" charset="0"/>
                          <a:cs typeface="Nazanin" pitchFamily="2" charset="-78"/>
                        </a:rPr>
                        <a:t>          - بيمار = ادامه درمان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Nazanin" pitchFamily="2" charset="-78"/>
                        </a:rPr>
                        <a:t>≥</a:t>
                      </a:r>
                      <a:r>
                        <a:rPr kumimoji="0" lang="fa-IR" sz="1800" b="1" i="0" u="none" strike="noStrike" cap="none" normalizeH="0" baseline="0">
                          <a:ln>
                            <a:noFill/>
                          </a:ln>
                          <a:solidFill>
                            <a:srgbClr val="000000"/>
                          </a:solidFill>
                          <a:effectLst/>
                          <a:latin typeface="Arial" charset="0"/>
                          <a:cs typeface="Nazanin" pitchFamily="2" charset="-78"/>
                        </a:rPr>
                        <a:t> 20</a:t>
                      </a:r>
                      <a:endParaRPr kumimoji="0" lang="en-US" sz="1800" b="1" i="0" u="none" strike="noStrike" cap="none" normalizeH="0" baseline="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vMerge="1">
                  <a:txBody>
                    <a:bodyPr/>
                    <a:lstStyle/>
                    <a:p>
                      <a:endParaRPr lang="en-US"/>
                    </a:p>
                  </a:txBody>
                  <a:tcPr/>
                </a:tc>
                <a:extLst>
                  <a:ext uri="{0D108BD9-81ED-4DB2-BD59-A6C34878D82A}">
                    <a16:rowId xmlns:a16="http://schemas.microsoft.com/office/drawing/2014/main" val="10004"/>
                  </a:ext>
                </a:extLst>
              </a:tr>
              <a:tr h="1209090">
                <a:tc>
                  <a:txBody>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نمونه وريدی</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پس از دريافت جواب </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fa-IR" sz="1800" b="1" i="0" u="none" strike="noStrike" cap="none" normalizeH="0" baseline="0" dirty="0">
                          <a:ln>
                            <a:noFill/>
                          </a:ln>
                          <a:solidFill>
                            <a:srgbClr val="000000"/>
                          </a:solidFill>
                          <a:effectLst/>
                          <a:latin typeface="Arial" charset="0"/>
                          <a:cs typeface="Nazanin" pitchFamily="2" charset="-78"/>
                        </a:rPr>
                        <a:t>درمان بيماران</a:t>
                      </a:r>
                      <a:endParaRPr kumimoji="0" lang="en-US" sz="1800" b="1" i="0" u="none" strike="noStrike" cap="none" normalizeH="0" baseline="0" dirty="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Nazanin" pitchFamily="2" charset="-78"/>
                        </a:rPr>
                        <a:t>≥</a:t>
                      </a:r>
                      <a:r>
                        <a:rPr kumimoji="0" lang="fa-IR" sz="1800" b="1" i="0" u="none" strike="noStrike" cap="none" normalizeH="0" baseline="0" dirty="0">
                          <a:ln>
                            <a:noFill/>
                          </a:ln>
                          <a:solidFill>
                            <a:srgbClr val="000000"/>
                          </a:solidFill>
                          <a:effectLst/>
                          <a:latin typeface="Arial" charset="0"/>
                          <a:cs typeface="Nazanin" pitchFamily="2" charset="-78"/>
                        </a:rPr>
                        <a:t> 4</a:t>
                      </a:r>
                      <a:endParaRPr kumimoji="0" lang="en-US" sz="1800" b="1" i="0" u="none" strike="noStrike" cap="none" normalizeH="0" baseline="0" dirty="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rgbClr val="000000"/>
                          </a:solidFill>
                          <a:effectLst/>
                          <a:latin typeface="Arial" charset="0"/>
                          <a:cs typeface="Nazanin" pitchFamily="2" charset="-78"/>
                        </a:rPr>
                        <a:t>8 روزگی </a:t>
                      </a:r>
                      <a:r>
                        <a:rPr kumimoji="0" lang="fa-IR" sz="1800" b="1" i="0" u="none" strike="noStrike" cap="none" normalizeH="0" baseline="0">
                          <a:ln>
                            <a:noFill/>
                          </a:ln>
                          <a:solidFill>
                            <a:srgbClr val="000000"/>
                          </a:solidFill>
                          <a:effectLst/>
                          <a:latin typeface="Arial" charset="0"/>
                          <a:cs typeface="Nazanin" pitchFamily="2" charset="-78"/>
                        </a:rPr>
                        <a:t>تا 2 </a:t>
                      </a:r>
                      <a:r>
                        <a:rPr kumimoji="0" lang="fa-IR" sz="1800" b="1" i="0" u="none" strike="noStrike" cap="none" normalizeH="0" baseline="0" dirty="0">
                          <a:ln>
                            <a:noFill/>
                          </a:ln>
                          <a:solidFill>
                            <a:srgbClr val="000000"/>
                          </a:solidFill>
                          <a:effectLst/>
                          <a:latin typeface="Arial" charset="0"/>
                          <a:cs typeface="Nazanin" pitchFamily="2" charset="-78"/>
                        </a:rPr>
                        <a:t>ماه و 29 روزگی</a:t>
                      </a:r>
                      <a:endParaRPr kumimoji="0" lang="en-US" sz="1800" b="1" i="0" u="none" strike="noStrike" cap="none" normalizeH="0" baseline="0" dirty="0">
                        <a:ln>
                          <a:noFill/>
                        </a:ln>
                        <a:solidFill>
                          <a:srgbClr val="000000"/>
                        </a:solidFill>
                        <a:effectLst/>
                        <a:latin typeface="Arial" charset="0"/>
                        <a:cs typeface="Nazanin"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0" y="144871"/>
          <a:ext cx="9107338" cy="6819781"/>
        </p:xfrm>
        <a:graphic>
          <a:graphicData uri="http://schemas.openxmlformats.org/presentationml/2006/ole">
            <mc:AlternateContent xmlns:mc="http://schemas.openxmlformats.org/markup-compatibility/2006">
              <mc:Choice xmlns:v="urn:schemas-microsoft-com:vml" Requires="v">
                <p:oleObj name="Slide" r:id="rId2" imgW="4494318" imgH="3371186" progId="PowerPoint.Slide.12">
                  <p:embed/>
                </p:oleObj>
              </mc:Choice>
              <mc:Fallback>
                <p:oleObj name="Slide" r:id="rId2" imgW="4494318" imgH="3371186" progId="PowerPoint.Slide.12">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871"/>
                        <a:ext cx="9107338" cy="6819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ChangeArrowheads="1"/>
          </p:cNvSpPr>
          <p:nvPr/>
        </p:nvSpPr>
        <p:spPr bwMode="auto">
          <a:xfrm>
            <a:off x="0" y="454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UTRFL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 Box 3"/>
          <p:cNvSpPr txBox="1">
            <a:spLocks noChangeArrowheads="1"/>
          </p:cNvSpPr>
          <p:nvPr/>
        </p:nvSpPr>
        <p:spPr bwMode="auto">
          <a:xfrm>
            <a:off x="838200" y="228600"/>
            <a:ext cx="7543800" cy="762000"/>
          </a:xfrm>
          <a:prstGeom prst="rect">
            <a:avLst/>
          </a:prstGeom>
          <a:noFill/>
          <a:ln w="9525">
            <a:noFill/>
            <a:miter lim="800000"/>
            <a:headEnd/>
            <a:tailEnd/>
          </a:ln>
        </p:spPr>
        <p:txBody>
          <a:bodyPr>
            <a:spAutoFit/>
          </a:bodyPr>
          <a:lstStyle/>
          <a:p>
            <a:pPr>
              <a:spcBef>
                <a:spcPct val="50000"/>
              </a:spcBef>
            </a:pPr>
            <a:r>
              <a:rPr lang="en-CA" sz="4400" b="1">
                <a:solidFill>
                  <a:srgbClr val="FF0000"/>
                </a:solidFill>
                <a:latin typeface="Castellar" pitchFamily="18" charset="0"/>
              </a:rPr>
              <a:t>In the name of god</a:t>
            </a:r>
            <a:endParaRPr lang="en-US" sz="4400" b="1">
              <a:solidFill>
                <a:srgbClr val="FF0000"/>
              </a:solidFill>
              <a:latin typeface="Castellar"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62000" y="533400"/>
            <a:ext cx="7086600" cy="685800"/>
          </a:xfrm>
        </p:spPr>
        <p:txBody>
          <a:bodyPr lIns="45720" tIns="0" rIns="45720" bIns="0" anchor="b">
            <a:normAutofit/>
          </a:bodyPr>
          <a:lstStyle/>
          <a:p>
            <a:pPr algn="l" eaLnBrk="1" hangingPunct="1">
              <a:defRPr/>
            </a:pPr>
            <a:r>
              <a:rPr lang="en-US" sz="3200" b="1" kern="1200" cap="all" dirty="0">
                <a:ln w="500">
                  <a:solidFill>
                    <a:schemeClr val="tx2">
                      <a:shade val="20000"/>
                      <a:satMod val="120000"/>
                    </a:schemeClr>
                  </a:solidFill>
                </a:ln>
                <a:solidFill>
                  <a:srgbClr val="FF9900"/>
                </a:solidFill>
                <a:latin typeface="Georgia" pitchFamily="18" charset="0"/>
              </a:rPr>
              <a:t>Normal Values For TSH</a:t>
            </a:r>
          </a:p>
        </p:txBody>
      </p:sp>
      <p:graphicFrame>
        <p:nvGraphicFramePr>
          <p:cNvPr id="54349" name="Group 77"/>
          <p:cNvGraphicFramePr>
            <a:graphicFrameLocks noGrp="1"/>
          </p:cNvGraphicFramePr>
          <p:nvPr>
            <p:ph idx="4294967295"/>
          </p:nvPr>
        </p:nvGraphicFramePr>
        <p:xfrm>
          <a:off x="457200" y="1804988"/>
          <a:ext cx="8056563" cy="3474403"/>
        </p:xfrm>
        <a:graphic>
          <a:graphicData uri="http://schemas.openxmlformats.org/drawingml/2006/table">
            <a:tbl>
              <a:tblPr/>
              <a:tblGrid>
                <a:gridCol w="4029075">
                  <a:extLst>
                    <a:ext uri="{9D8B030D-6E8A-4147-A177-3AD203B41FA5}">
                      <a16:colId xmlns:a16="http://schemas.microsoft.com/office/drawing/2014/main" val="20000"/>
                    </a:ext>
                  </a:extLst>
                </a:gridCol>
                <a:gridCol w="4027488">
                  <a:extLst>
                    <a:ext uri="{9D8B030D-6E8A-4147-A177-3AD203B41FA5}">
                      <a16:colId xmlns:a16="http://schemas.microsoft.com/office/drawing/2014/main" val="20001"/>
                    </a:ext>
                  </a:extLst>
                </a:gridCol>
              </a:tblGrid>
              <a:tr h="1096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Age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TSH (mU/L)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1–4 days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1.0–39.0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2–20 wk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1.7–9.1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5–24 mo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0.8–8.2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2–7 yr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300" b="1" i="0" u="none" strike="noStrike" cap="none" normalizeH="0" baseline="0">
                          <a:ln>
                            <a:noFill/>
                          </a:ln>
                          <a:solidFill>
                            <a:schemeClr val="tx1"/>
                          </a:solidFill>
                          <a:effectLst/>
                          <a:latin typeface="Arial" charset="0"/>
                          <a:cs typeface="Arial" charset="0"/>
                        </a:rPr>
                        <a:t>0.7–5.7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5572140"/>
            <a:ext cx="7772400" cy="1470025"/>
          </a:xfrm>
        </p:spPr>
        <p:txBody>
          <a:bodyPr>
            <a:noAutofit/>
          </a:bodyPr>
          <a:lstStyle/>
          <a:p>
            <a:r>
              <a:rPr lang="fa-IR" sz="4400" dirty="0"/>
              <a:t>دوز پيشنهادی برای </a:t>
            </a:r>
            <a:r>
              <a:rPr lang="ar-SA" sz="4400" dirty="0"/>
              <a:t>شروع درمان با</a:t>
            </a:r>
            <a:r>
              <a:rPr lang="fa-IR" sz="4400" dirty="0"/>
              <a:t> قرص</a:t>
            </a:r>
            <a:r>
              <a:rPr lang="ar-SA" sz="4400" dirty="0"/>
              <a:t> لووتيروكسين</a:t>
            </a:r>
            <a:r>
              <a:rPr lang="el-GR" sz="4400" dirty="0"/>
              <a:t>μ</a:t>
            </a:r>
            <a:r>
              <a:rPr lang="en-US" sz="4400" dirty="0"/>
              <a:t>g/kg/day </a:t>
            </a:r>
            <a:r>
              <a:rPr lang="ar-SA" sz="4400" dirty="0"/>
              <a:t> 15- 10</a:t>
            </a:r>
            <a:r>
              <a:rPr lang="fa-IR" sz="4400" dirty="0"/>
              <a:t> است. به بيانی ديگر </a:t>
            </a:r>
            <a:r>
              <a:rPr lang="ar-SA" sz="4400" dirty="0"/>
              <a:t>براي نوزاد ترم با وزن بين 5/ 4- 3 كيلوگرم، دوز شروع 50 ميكروگرم (نصف قرص) در روز مناسب است</a:t>
            </a:r>
            <a:r>
              <a:rPr lang="fa-IR" sz="4400" dirty="0"/>
              <a:t>. </a:t>
            </a:r>
            <a:br>
              <a:rPr lang="en-US" sz="4400" dirty="0"/>
            </a:br>
            <a:endParaRPr lang="en-US" sz="4400" dirty="0"/>
          </a:p>
        </p:txBody>
      </p:sp>
      <p:sp>
        <p:nvSpPr>
          <p:cNvPr id="3" name="Subtitle 2"/>
          <p:cNvSpPr>
            <a:spLocks noGrp="1"/>
          </p:cNvSpPr>
          <p:nvPr>
            <p:ph type="subTitle" idx="1"/>
          </p:nvPr>
        </p:nvSpPr>
        <p:spPr>
          <a:xfrm>
            <a:off x="142844" y="4357694"/>
            <a:ext cx="7854696" cy="1752600"/>
          </a:xfrm>
        </p:spPr>
        <p:txBody>
          <a:bodyPr/>
          <a:lstStyle/>
          <a:p>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4400" dirty="0">
                <a:solidFill>
                  <a:srgbClr val="FF9966"/>
                </a:solidFill>
                <a:latin typeface="Arial" pitchFamily="34" charset="0"/>
                <a:cs typeface="Arial" pitchFamily="34" charset="0"/>
              </a:rPr>
              <a:t>Treatment</a:t>
            </a:r>
          </a:p>
        </p:txBody>
      </p:sp>
      <p:sp>
        <p:nvSpPr>
          <p:cNvPr id="50179" name="Rectangle 3"/>
          <p:cNvSpPr>
            <a:spLocks noGrp="1" noChangeArrowheads="1"/>
          </p:cNvSpPr>
          <p:nvPr>
            <p:ph type="body" idx="1"/>
          </p:nvPr>
        </p:nvSpPr>
        <p:spPr>
          <a:xfrm>
            <a:off x="533400" y="1752600"/>
            <a:ext cx="7543800" cy="4572000"/>
          </a:xfrm>
        </p:spPr>
        <p:txBody>
          <a:bodyPr/>
          <a:lstStyle/>
          <a:p>
            <a:pPr eaLnBrk="1" hangingPunct="1"/>
            <a:r>
              <a:rPr lang="en-US" sz="3200" b="1">
                <a:solidFill>
                  <a:schemeClr val="tx2"/>
                </a:solidFill>
                <a:latin typeface="Arial" charset="0"/>
                <a:cs typeface="Arial" charset="0"/>
              </a:rPr>
              <a:t>The Goal Of Treatment   </a:t>
            </a:r>
            <a:r>
              <a:rPr lang="en-US" sz="3200" b="1">
                <a:latin typeface="Arial" charset="0"/>
                <a:cs typeface="Arial" charset="0"/>
              </a:rPr>
              <a:t>     </a:t>
            </a:r>
          </a:p>
          <a:p>
            <a:pPr lvl="2" eaLnBrk="1" hangingPunct="1">
              <a:buClr>
                <a:schemeClr val="tx2"/>
              </a:buClr>
              <a:buFont typeface="Wingdings" pitchFamily="2" charset="2"/>
              <a:buChar char="§"/>
            </a:pPr>
            <a:r>
              <a:rPr lang="en-US" sz="3600" b="1">
                <a:latin typeface="Arial" charset="0"/>
                <a:cs typeface="Arial" charset="0"/>
              </a:rPr>
              <a:t>T4 = 10 To 16 µg/dl</a:t>
            </a:r>
          </a:p>
          <a:p>
            <a:pPr lvl="2" eaLnBrk="1" hangingPunct="1">
              <a:buClr>
                <a:schemeClr val="tx2"/>
              </a:buClr>
              <a:buFont typeface="Wingdings" pitchFamily="2" charset="2"/>
              <a:buChar char="§"/>
            </a:pPr>
            <a:r>
              <a:rPr lang="en-US" sz="3600" b="1">
                <a:latin typeface="Arial" charset="0"/>
                <a:cs typeface="Arial" charset="0"/>
              </a:rPr>
              <a:t>TSH = 0.5 – 2 mU/L</a:t>
            </a:r>
          </a:p>
          <a:p>
            <a:pPr lvl="2" eaLnBrk="1" hangingPunct="1">
              <a:buClr>
                <a:schemeClr val="tx2"/>
              </a:buClr>
              <a:buFont typeface="Wingdings" pitchFamily="2" charset="2"/>
              <a:buChar char="§"/>
            </a:pPr>
            <a:r>
              <a:rPr lang="en-US" sz="2800" b="1"/>
              <a:t>T4 Level Should  Be Within Upper Half of Normal </a:t>
            </a:r>
            <a:r>
              <a:rPr lang="en-US" sz="2800" b="1">
                <a:solidFill>
                  <a:srgbClr val="C00000"/>
                </a:solidFill>
              </a:rPr>
              <a:t>Within1- 2 Weeks </a:t>
            </a:r>
            <a:r>
              <a:rPr lang="en-US" sz="2800" b="1"/>
              <a:t>of Starting Therapy</a:t>
            </a:r>
            <a:endParaRPr lang="en-US" sz="2800" b="1">
              <a:solidFill>
                <a:srgbClr val="FF0000"/>
              </a:solidFill>
              <a:latin typeface="Arial" charset="0"/>
              <a:cs typeface="Arial" charset="0"/>
            </a:endParaRPr>
          </a:p>
          <a:p>
            <a:pPr eaLnBrk="1" hangingPunct="1"/>
            <a:r>
              <a:rPr lang="en-US" sz="3600" b="1">
                <a:latin typeface="Arial" charset="0"/>
                <a:cs typeface="Arial" charset="0"/>
              </a:rPr>
              <a:t>Normal Growth &amp; Development</a:t>
            </a:r>
            <a:endParaRPr lang="en-US" sz="3600" b="1">
              <a:solidFill>
                <a:srgbClr val="FF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wipe(down)">
                                      <p:cBhvr>
                                        <p:cTn id="10" dur="500"/>
                                        <p:tgtEl>
                                          <p:spTgt spid="5017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wipe(down)">
                                      <p:cBhvr>
                                        <p:cTn id="13" dur="500"/>
                                        <p:tgtEl>
                                          <p:spTgt spid="5017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0179">
                                            <p:txEl>
                                              <p:pRg st="3" end="3"/>
                                            </p:txEl>
                                          </p:spTgt>
                                        </p:tgtEl>
                                        <p:attrNameLst>
                                          <p:attrName>style.visibility</p:attrName>
                                        </p:attrNameLst>
                                      </p:cBhvr>
                                      <p:to>
                                        <p:strVal val="visible"/>
                                      </p:to>
                                    </p:set>
                                    <p:animEffect transition="in" filter="wipe(down)">
                                      <p:cBhvr>
                                        <p:cTn id="16" dur="500"/>
                                        <p:tgtEl>
                                          <p:spTgt spid="5017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wipe(down)">
                                      <p:cBhvr>
                                        <p:cTn id="21"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786058"/>
            <a:ext cx="7772400" cy="1752600"/>
          </a:xfrm>
        </p:spPr>
        <p:txBody>
          <a:bodyPr>
            <a:normAutofit fontScale="90000"/>
          </a:bodyPr>
          <a:lstStyle/>
          <a:p>
            <a:r>
              <a:rPr lang="fa-IR" dirty="0"/>
              <a:t>انجام آزمايشها و ويزيت نوزاد مبتلا به بيماری کم کاری مادرزادی تيروييد </a:t>
            </a:r>
            <a:br>
              <a:rPr lang="en-US" dirty="0"/>
            </a:br>
            <a:br>
              <a:rPr lang="en-US" dirty="0"/>
            </a:br>
            <a:r>
              <a:rPr lang="en-US" dirty="0"/>
              <a:t>        </a:t>
            </a:r>
            <a:r>
              <a:rPr lang="ar-SA" dirty="0"/>
              <a:t>2 و 4 هفته بعد از شروع درمان </a:t>
            </a:r>
            <a:r>
              <a:rPr lang="en-US" dirty="0"/>
              <a:t>                                         </a:t>
            </a:r>
            <a:r>
              <a:rPr lang="ar-SA" dirty="0"/>
              <a:t>هر 2 ماه در طول 6 ماه اول زندگي</a:t>
            </a:r>
            <a:br>
              <a:rPr lang="en-US" dirty="0"/>
            </a:br>
            <a:r>
              <a:rPr lang="ar-SA" dirty="0"/>
              <a:t>هر 3 ماه بين سنين 6 و 36 ماهگي </a:t>
            </a:r>
            <a:br>
              <a:rPr lang="en-US" dirty="0"/>
            </a:br>
            <a:r>
              <a:rPr lang="ar-SA" dirty="0"/>
              <a:t>هر 6 ماه از 36 ماهگي به بعد </a:t>
            </a:r>
            <a:endParaRPr lang="en-US" dirty="0"/>
          </a:p>
        </p:txBody>
      </p:sp>
      <p:sp>
        <p:nvSpPr>
          <p:cNvPr id="3" name="Subtitle 2"/>
          <p:cNvSpPr>
            <a:spLocks noGrp="1"/>
          </p:cNvSpPr>
          <p:nvPr>
            <p:ph type="subTitle" idx="1"/>
          </p:nvPr>
        </p:nvSpPr>
        <p:spPr>
          <a:xfrm>
            <a:off x="533400" y="3228536"/>
            <a:ext cx="7854696" cy="1752600"/>
          </a:xfrm>
        </p:spPr>
        <p:txBody>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715016"/>
            <a:ext cx="7772400" cy="1470025"/>
          </a:xfrm>
        </p:spPr>
        <p:txBody>
          <a:bodyPr>
            <a:noAutofit/>
          </a:bodyPr>
          <a:lstStyle/>
          <a:p>
            <a:r>
              <a:rPr lang="fa-IR" sz="4000" dirty="0"/>
              <a:t> </a:t>
            </a:r>
            <a:br>
              <a:rPr lang="en-US" sz="4000" dirty="0"/>
            </a:br>
            <a:r>
              <a:rPr lang="fa-IR" sz="4000" dirty="0"/>
              <a:t>مطالعات نشان داده است که مبتلايان به کم کاری مادرزادی تيروئيد شانس بيشتری (10% در  مقابل 3%) برای بروز آنومالی های مادرزادی بخصوص مشکلات قلبی- عروقی دارند.  توجه به اين مسئله در اين نوزادان اهميت بسزائی دارد. در حدود 20% از نوزادان مبتلا به کم کاری مادرزادی تيروئيد کاهش شنوائی نيز ديده می شود، که ارزيابی شنوائی و تشخيص مشکلات شنوائی، می تواند باعث ارتقا کيفيت زندگی در اين موارد باشد.</a:t>
            </a:r>
            <a:br>
              <a:rPr lang="en-US" sz="4000" dirty="0"/>
            </a:br>
            <a:endParaRPr lang="en-US" sz="4000" dirty="0"/>
          </a:p>
        </p:txBody>
      </p:sp>
      <p:sp>
        <p:nvSpPr>
          <p:cNvPr id="3" name="Subtitle 2"/>
          <p:cNvSpPr>
            <a:spLocks noGrp="1"/>
          </p:cNvSpPr>
          <p:nvPr>
            <p:ph type="subTitle" idx="1"/>
          </p:nvPr>
        </p:nvSpPr>
        <p:spPr>
          <a:xfrm>
            <a:off x="285720" y="3857628"/>
            <a:ext cx="7854696" cy="1752600"/>
          </a:xfrm>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857892"/>
            <a:ext cx="7772400" cy="1470025"/>
          </a:xfrm>
        </p:spPr>
        <p:txBody>
          <a:bodyPr>
            <a:normAutofit fontScale="90000"/>
          </a:bodyPr>
          <a:lstStyle/>
          <a:p>
            <a:r>
              <a:rPr lang="ar-SA" sz="4000" dirty="0"/>
              <a:t>بطور معمول درمان جايگزيني در كودك با تشخيص کم کاری تيروييد تا 3 سالگي ادامه خواهد داشت و پس از آن درمان به مدت 4 هفته قطع مي گردد.</a:t>
            </a:r>
            <a:r>
              <a:rPr lang="fa-IR" sz="4000" dirty="0"/>
              <a:t> سپس تستهای عملکرد تيروئيد انجام می شود. </a:t>
            </a:r>
            <a:r>
              <a:rPr lang="ar-SA" sz="4000" dirty="0"/>
              <a:t>مقادير غيرطبيعي </a:t>
            </a:r>
            <a:r>
              <a:rPr lang="en-US" sz="4000" dirty="0"/>
              <a:t>TSH</a:t>
            </a:r>
            <a:r>
              <a:rPr lang="ar-SA" sz="4000" dirty="0"/>
              <a:t> و </a:t>
            </a:r>
            <a:r>
              <a:rPr lang="en-US" sz="4000" dirty="0"/>
              <a:t>T4</a:t>
            </a:r>
            <a:r>
              <a:rPr lang="ar-SA" sz="4000" dirty="0"/>
              <a:t> تشخيص </a:t>
            </a:r>
            <a:r>
              <a:rPr lang="ar-SA" sz="4000" u="sng" dirty="0"/>
              <a:t>هيپوتيروئيدي دائمي</a:t>
            </a:r>
            <a:r>
              <a:rPr lang="ar-SA" sz="4000" dirty="0"/>
              <a:t> را قطعي مي نمايد و كودكان مذكور بايد بطور دائم</a:t>
            </a:r>
            <a:r>
              <a:rPr lang="fa-IR" sz="4000" dirty="0"/>
              <a:t> (برای همه عمر) قرص</a:t>
            </a:r>
            <a:r>
              <a:rPr lang="ar-SA" sz="4000" dirty="0"/>
              <a:t> لووتيروكسين استفاده نمايند.</a:t>
            </a:r>
            <a:r>
              <a:rPr lang="fa-IR" sz="4000" dirty="0"/>
              <a:t>  </a:t>
            </a:r>
            <a:r>
              <a:rPr lang="ar-SA" sz="4000" dirty="0"/>
              <a:t>مقادير طبيعي پارامترهاي مذكور نشان دهنده هيپوتيروئيدي گذرا است و درمان جايگزيني</a:t>
            </a:r>
            <a:r>
              <a:rPr lang="fa-IR" sz="4000" dirty="0"/>
              <a:t> متوقف می </a:t>
            </a:r>
            <a:r>
              <a:rPr lang="fa-IR" sz="4900" dirty="0"/>
              <a:t>شود.</a:t>
            </a:r>
            <a:br>
              <a:rPr lang="en-US" dirty="0"/>
            </a:br>
            <a:endParaRPr lang="en-US" dirty="0"/>
          </a:p>
        </p:txBody>
      </p:sp>
      <p:sp>
        <p:nvSpPr>
          <p:cNvPr id="3" name="Subtitle 2"/>
          <p:cNvSpPr>
            <a:spLocks noGrp="1"/>
          </p:cNvSpPr>
          <p:nvPr>
            <p:ph type="subTitle" idx="1"/>
          </p:nvPr>
        </p:nvSpPr>
        <p:spPr>
          <a:xfrm>
            <a:off x="1285852" y="4000504"/>
            <a:ext cx="6400800" cy="1752600"/>
          </a:xfrm>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00" y="304800"/>
            <a:ext cx="6096000" cy="1905000"/>
          </a:xfrm>
        </p:spPr>
        <p:txBody>
          <a:bodyPr lIns="45720" tIns="0" rIns="45720" bIns="0" anchor="b">
            <a:noAutofit/>
          </a:bodyPr>
          <a:lstStyle/>
          <a:p>
            <a:pPr algn="r" eaLnBrk="1" fontAlgn="auto" hangingPunct="1">
              <a:spcAft>
                <a:spcPts val="0"/>
              </a:spcAft>
              <a:defRPr/>
            </a:pPr>
            <a:r>
              <a:rPr lang="en-US" sz="42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a:t>
            </a:r>
            <a:r>
              <a:rPr lang="en-US"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National Newborn Screening Program</a:t>
            </a:r>
          </a:p>
        </p:txBody>
      </p:sp>
      <p:sp>
        <p:nvSpPr>
          <p:cNvPr id="10243" name="Subtitle 2"/>
          <p:cNvSpPr>
            <a:spLocks noGrp="1"/>
          </p:cNvSpPr>
          <p:nvPr>
            <p:ph type="subTitle" idx="4294967295"/>
          </p:nvPr>
        </p:nvSpPr>
        <p:spPr>
          <a:xfrm>
            <a:off x="4029075" y="3540125"/>
            <a:ext cx="5114925" cy="1101725"/>
          </a:xfrm>
        </p:spPr>
        <p:txBody>
          <a:bodyPr lIns="45720" tIns="0" rIns="45720" bIns="0"/>
          <a:lstStyle/>
          <a:p>
            <a:pPr marL="0" indent="0" algn="ctr" eaLnBrk="1" hangingPunct="1">
              <a:buFontTx/>
              <a:buNone/>
            </a:pPr>
            <a:r>
              <a:rPr lang="en-US" sz="3000" b="1" dirty="0">
                <a:solidFill>
                  <a:srgbClr val="FFFFFF"/>
                </a:solidFill>
              </a:rPr>
              <a:t>)</a:t>
            </a:r>
          </a:p>
        </p:txBody>
      </p:sp>
      <p:sp>
        <p:nvSpPr>
          <p:cNvPr id="10244" name="TextBox 4"/>
          <p:cNvSpPr txBox="1">
            <a:spLocks noChangeArrowheads="1"/>
          </p:cNvSpPr>
          <p:nvPr/>
        </p:nvSpPr>
        <p:spPr bwMode="auto">
          <a:xfrm>
            <a:off x="3429000" y="4876800"/>
            <a:ext cx="5334000" cy="681038"/>
          </a:xfrm>
          <a:prstGeom prst="rect">
            <a:avLst/>
          </a:prstGeom>
          <a:noFill/>
          <a:ln w="9525">
            <a:solidFill>
              <a:srgbClr val="FFC000"/>
            </a:solidFill>
            <a:miter lim="800000"/>
            <a:headEnd/>
            <a:tailEnd/>
          </a:ln>
        </p:spPr>
        <p:txBody>
          <a:bodyPr>
            <a:spAutoFit/>
          </a:bodyPr>
          <a:lstStyle/>
          <a:p>
            <a:pPr algn="ctr"/>
            <a:r>
              <a:rPr lang="en-US" sz="2000" b="1">
                <a:solidFill>
                  <a:schemeClr val="bg1"/>
                </a:solidFill>
                <a:latin typeface="Trebuchet MS" pitchFamily="34" charset="0"/>
              </a:rPr>
              <a:t>MEHR 1387</a:t>
            </a:r>
          </a:p>
          <a:p>
            <a:endParaRPr lang="en-US">
              <a:latin typeface="Trebuchet MS" pitchFamily="34" charset="0"/>
            </a:endParaRPr>
          </a:p>
        </p:txBody>
      </p:sp>
      <p:pic>
        <p:nvPicPr>
          <p:cNvPr id="10245" name="Picture 2" descr="C:\Documents and Settings\Shahin\My Documents\My Pictures\baby%20rsized.jpg"/>
          <p:cNvPicPr>
            <a:picLocks noChangeAspect="1" noChangeArrowheads="1"/>
          </p:cNvPicPr>
          <p:nvPr/>
        </p:nvPicPr>
        <p:blipFill>
          <a:blip r:embed="rId2" cstate="print"/>
          <a:srcRect/>
          <a:stretch>
            <a:fillRect/>
          </a:stretch>
        </p:blipFill>
        <p:spPr bwMode="auto">
          <a:xfrm>
            <a:off x="0" y="0"/>
            <a:ext cx="3048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tretch>
            <a:fillRect/>
          </a:stretch>
        </p:blipFill>
        <p:spPr bwMode="auto">
          <a:xfrm>
            <a:off x="1728787" y="1996281"/>
            <a:ext cx="5686425" cy="4267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074" name="Picture 2"/>
          <p:cNvPicPr>
            <a:picLocks noGrp="1" noChangeAspect="1" noChangeArrowheads="1"/>
          </p:cNvPicPr>
          <p:nvPr>
            <p:ph idx="1"/>
          </p:nvPr>
        </p:nvPicPr>
        <p:blipFill>
          <a:blip r:embed="rId2" cstate="print"/>
          <a:stretch>
            <a:fillRect/>
          </a:stretch>
        </p:blipFill>
        <p:spPr bwMode="auto">
          <a:xfrm>
            <a:off x="3088246" y="1935163"/>
            <a:ext cx="2967507" cy="438943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20" y="5029200"/>
            <a:ext cx="8229600" cy="1828800"/>
          </a:xfrm>
        </p:spPr>
        <p:txBody>
          <a:bodyPr>
            <a:noAutofit/>
          </a:bodyPr>
          <a:lstStyle/>
          <a:p>
            <a:r>
              <a:rPr lang="fa-IR" sz="4400" dirty="0"/>
              <a:t>كم كاري مادرزادي تيروئيد يكي از علل مهم قابل پيشگيري عقب افتادگي ذهني در نوزادان است</a:t>
            </a:r>
            <a:r>
              <a:rPr lang="ar-SA" sz="4400" dirty="0"/>
              <a:t>.</a:t>
            </a:r>
            <a:r>
              <a:rPr lang="fa-IR" sz="4400" dirty="0"/>
              <a:t> محور هيپوتالاموس- هيپوفيز-تيروئيد در اواسط دوران زندگي جنيني شروع به فعاليت كرده و تا زمان تولد ترم تكامل مي يابد. در صورت وجود كم كاري تيروئيد در جنين، اختلالاتي در ارگانهاي مهم از جمله سيستم عصبي مركزي و اسكلتي ايجاد مي شود. </a:t>
            </a:r>
            <a:endParaRPr lang="en-US" sz="4400"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gorithm"/>
          <p:cNvPicPr>
            <a:picLocks noChangeAspect="1" noChangeArrowheads="1"/>
          </p:cNvPicPr>
          <p:nvPr/>
        </p:nvPicPr>
        <p:blipFill>
          <a:blip r:embed="rId2" cstate="print"/>
          <a:srcRect/>
          <a:stretch>
            <a:fillRect/>
          </a:stretch>
        </p:blipFill>
        <p:spPr bwMode="auto">
          <a:xfrm>
            <a:off x="-38100" y="498475"/>
            <a:ext cx="9220200" cy="58610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noChangeArrowheads="1"/>
          </p:cNvPicPr>
          <p:nvPr/>
        </p:nvPicPr>
        <p:blipFill>
          <a:blip r:embed="rId2" cstate="print"/>
          <a:srcRect/>
          <a:stretch>
            <a:fillRect/>
          </a:stretch>
        </p:blipFill>
        <p:spPr bwMode="auto">
          <a:xfrm>
            <a:off x="-62260" y="-54095"/>
            <a:ext cx="9206260" cy="691209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214313"/>
            <a:ext cx="9144000" cy="2559050"/>
          </a:xfrm>
          <a:prstGeom prst="rect">
            <a:avLst/>
          </a:prstGeom>
          <a:noFill/>
          <a:ln w="9525">
            <a:noFill/>
            <a:miter lim="800000"/>
            <a:headEnd/>
            <a:tailEnd/>
          </a:ln>
        </p:spPr>
        <p:txBody>
          <a:bodyPr>
            <a:spAutoFit/>
          </a:bodyPr>
          <a:lstStyle/>
          <a:p>
            <a:pPr algn="ctr">
              <a:spcBef>
                <a:spcPct val="20000"/>
              </a:spcBef>
            </a:pPr>
            <a:r>
              <a:rPr lang="fa-IR" sz="5400" b="1">
                <a:solidFill>
                  <a:srgbClr val="C00000"/>
                </a:solidFill>
                <a:latin typeface="Tahoma" pitchFamily="34" charset="0"/>
              </a:rPr>
              <a:t>کارگاه آموزشی بيماری کم کاری مادرزادی تيروئيد</a:t>
            </a:r>
            <a:endParaRPr lang="en-US" sz="5400" b="1">
              <a:solidFill>
                <a:srgbClr val="C00000"/>
              </a:solidFill>
              <a:latin typeface="Tahoma" pitchFamily="34" charset="0"/>
            </a:endParaRPr>
          </a:p>
          <a:p>
            <a:pPr algn="ctr" rtl="1"/>
            <a:endParaRPr lang="en-US" sz="5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a-IR" b="1">
                <a:solidFill>
                  <a:srgbClr val="000000"/>
                </a:solidFill>
              </a:rPr>
              <a:t>بنام خالق هستی</a:t>
            </a:r>
            <a:endParaRPr lang="en-US" b="1">
              <a:solidFill>
                <a:srgbClr val="000000"/>
              </a:solidFill>
            </a:endParaRPr>
          </a:p>
        </p:txBody>
      </p:sp>
      <p:pic>
        <p:nvPicPr>
          <p:cNvPr id="9219" name="Picture 3"/>
          <p:cNvPicPr>
            <a:picLocks noGrp="1" noChangeAspect="1" noChangeArrowheads="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0" y="1295400"/>
            <a:ext cx="9144000" cy="3200400"/>
          </a:xfrm>
          <a:solidFill>
            <a:schemeClr val="accent1"/>
          </a:solidFill>
          <a:ln>
            <a:solidFill>
              <a:schemeClr val="tx2"/>
            </a:solidFill>
          </a:ln>
        </p:spPr>
        <p:txBody>
          <a:bodyPr/>
          <a:lstStyle/>
          <a:p>
            <a:pPr rtl="1" eaLnBrk="1" hangingPunct="1"/>
            <a:r>
              <a:rPr lang="ar-SA" sz="4000" b="1"/>
              <a:t>برنامه كشور</a:t>
            </a:r>
            <a:r>
              <a:rPr lang="fa-IR" sz="4000" b="1"/>
              <a:t>ی</a:t>
            </a:r>
            <a:br>
              <a:rPr lang="en-US" sz="4000" b="1"/>
            </a:br>
            <a:r>
              <a:rPr lang="en-US" sz="4000" b="1"/>
              <a:t>                                                         </a:t>
            </a:r>
            <a:r>
              <a:rPr lang="ar-SA" sz="4000" b="1"/>
              <a:t> </a:t>
            </a:r>
            <a:r>
              <a:rPr lang="en-US" sz="4000" b="1"/>
              <a:t>             </a:t>
            </a:r>
            <a:r>
              <a:rPr lang="ar-SA" sz="4000" b="1"/>
              <a:t>غربالگر</a:t>
            </a:r>
            <a:r>
              <a:rPr lang="fa-IR" sz="4000" b="1"/>
              <a:t>ی</a:t>
            </a:r>
            <a:r>
              <a:rPr lang="ar-SA" sz="4000" b="1"/>
              <a:t> كم كار</a:t>
            </a:r>
            <a:r>
              <a:rPr lang="fa-IR" sz="4000" b="1"/>
              <a:t>ی</a:t>
            </a:r>
            <a:r>
              <a:rPr lang="ar-SA" sz="4000" b="1"/>
              <a:t> مادرزاد</a:t>
            </a:r>
            <a:r>
              <a:rPr lang="fa-IR" sz="4000" b="1"/>
              <a:t>ی</a:t>
            </a:r>
            <a:r>
              <a:rPr lang="ar-SA" sz="4000" b="1"/>
              <a:t> تيروئيد </a:t>
            </a:r>
            <a:r>
              <a:rPr lang="en-US" sz="4000" b="1"/>
              <a:t>         </a:t>
            </a:r>
            <a:r>
              <a:rPr lang="ar-SA" sz="4000" b="1"/>
              <a:t>و</a:t>
            </a:r>
            <a:br>
              <a:rPr lang="ar-SA" sz="4000" b="1"/>
            </a:br>
            <a:r>
              <a:rPr lang="ar-SA" sz="4000" b="1"/>
              <a:t> افزايش گذرا</a:t>
            </a:r>
            <a:r>
              <a:rPr lang="fa-IR" sz="4000" b="1"/>
              <a:t>ی</a:t>
            </a:r>
            <a:r>
              <a:rPr lang="ar-SA" sz="4000" b="1"/>
              <a:t>  </a:t>
            </a:r>
            <a:r>
              <a:rPr lang="en-US" sz="4000" b="1"/>
              <a:t>TSH</a:t>
            </a:r>
            <a:r>
              <a:rPr lang="ar-SA" sz="4000" b="1"/>
              <a:t>  در نوزادان</a:t>
            </a:r>
            <a:endParaRPr lang="en-US" sz="4000" b="1"/>
          </a:p>
        </p:txBody>
      </p:sp>
    </p:spTree>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143380"/>
            <a:ext cx="8229600" cy="1143000"/>
          </a:xfrm>
        </p:spPr>
        <p:txBody>
          <a:bodyPr>
            <a:normAutofit fontScale="90000"/>
          </a:bodyPr>
          <a:lstStyle/>
          <a:p>
            <a:r>
              <a:rPr lang="fa-IR" dirty="0"/>
              <a:t>اغلب نوزادان در بدو تولد كاملا" طبيعي بنظر مي رسند. بدليل اين که حدود 3/1 تيروكسين </a:t>
            </a:r>
            <a:r>
              <a:rPr lang="en-US" dirty="0"/>
              <a:t>(T4)</a:t>
            </a:r>
            <a:r>
              <a:rPr lang="fa-IR" dirty="0"/>
              <a:t> مادري از طريق بند ناف به جنين انتقال يافته و از بروز علائم باليني بارز بيماري در جنين جلوگيري مي كند</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105400"/>
            <a:ext cx="7772400" cy="1752600"/>
          </a:xfrm>
        </p:spPr>
        <p:txBody>
          <a:bodyPr>
            <a:normAutofit fontScale="90000"/>
          </a:bodyPr>
          <a:lstStyle/>
          <a:p>
            <a:r>
              <a:rPr lang="fa-IR" b="1" dirty="0"/>
              <a:t> </a:t>
            </a:r>
            <a:br>
              <a:rPr lang="en-US" dirty="0"/>
            </a:br>
            <a:r>
              <a:rPr lang="fa-IR" dirty="0"/>
              <a:t>کم کاری تيروئيد نتيجه کاهش در سنتز هورمون تيروئيد و يا نقصان فعاليت گيرنده های هورمون تيروئيد است. </a:t>
            </a:r>
            <a:r>
              <a:rPr lang="ar-SA" dirty="0"/>
              <a:t>شايعترين </a:t>
            </a:r>
            <a:r>
              <a:rPr lang="fa-IR" dirty="0"/>
              <a:t>علت</a:t>
            </a:r>
            <a:r>
              <a:rPr lang="ar-SA" dirty="0"/>
              <a:t> كم كاري مادرزادي تيروئيد اختلال در تكامل كامل يا نسبي غده تيروئيد، يا اختلال درجايگزيني نامناسب تيروئيد در دوران جنيني (</a:t>
            </a:r>
            <a:r>
              <a:rPr lang="en-US" dirty="0"/>
              <a:t>Entopic Gland</a:t>
            </a:r>
            <a:r>
              <a:rPr lang="ar-SA" dirty="0"/>
              <a:t>) است.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5273673"/>
            <a:ext cx="7772400" cy="1584327"/>
          </a:xfrm>
        </p:spPr>
        <p:txBody>
          <a:bodyPr>
            <a:normAutofit fontScale="90000"/>
          </a:bodyPr>
          <a:lstStyle/>
          <a:p>
            <a:r>
              <a:rPr lang="ar-SA" dirty="0"/>
              <a:t>هيپوتيروئيدي در اطفــال به دو صورت مــادرزادي و اكتسـابي وجود دارد</a:t>
            </a:r>
            <a:r>
              <a:rPr lang="fa-IR" dirty="0"/>
              <a:t>. ترم </a:t>
            </a:r>
            <a:r>
              <a:rPr lang="ar-SA" dirty="0"/>
              <a:t>كم كاري مادرزادي تيروئيد براي مواردي از كم كاري تيروئيد بكار مي رود كه قبل از و يا در زمان تولد وجود داشته باشد</a:t>
            </a:r>
            <a:r>
              <a:rPr lang="fa-IR" dirty="0"/>
              <a:t> و می تواند به صورت اسپوراديک و يا فاميليال و با يا بدون گواترديده شود.</a:t>
            </a:r>
            <a:br>
              <a:rPr lang="en-US"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572008"/>
            <a:ext cx="7772400" cy="1470025"/>
          </a:xfrm>
        </p:spPr>
        <p:txBody>
          <a:bodyPr>
            <a:normAutofit fontScale="90000"/>
          </a:bodyPr>
          <a:lstStyle/>
          <a:p>
            <a:r>
              <a:rPr lang="ar-SA" dirty="0"/>
              <a:t>كمبود يد شايعترين علت كم كاري مادرزادي گذرا </a:t>
            </a:r>
            <a:r>
              <a:rPr lang="fa-IR" dirty="0"/>
              <a:t>بوده</a:t>
            </a:r>
            <a:r>
              <a:rPr lang="ar-SA" dirty="0"/>
              <a:t> و بر ميزان بروز بيماري تأثيرگذار است بطوري كه مي تواند اين ميزان را تا حدود 1 مورد در هر 10 تولد افزايش دهد</a:t>
            </a:r>
            <a:r>
              <a:rPr lang="fa-IR" dirty="0"/>
              <a:t>.</a:t>
            </a:r>
            <a:br>
              <a:rPr lang="en-US"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4429132"/>
            <a:ext cx="7772400" cy="1470025"/>
          </a:xfrm>
        </p:spPr>
        <p:txBody>
          <a:bodyPr>
            <a:normAutofit fontScale="90000"/>
          </a:bodyPr>
          <a:lstStyle/>
          <a:p>
            <a:r>
              <a:rPr lang="ar-SA" dirty="0"/>
              <a:t>درنواحي با يد كافي، ديس ژنزي تيروئيد شايعتــرين علت كم كاري مادرزادي تيروئيد است.  به عبارتي ديگر ديس ژنزي تيروئيد شايعترين عامل اتيولوژيك در نوزادان با هيپوتيروئيدي دائمي است. </a:t>
            </a:r>
            <a:endParaRPr lang="en-US" dirty="0"/>
          </a:p>
        </p:txBody>
      </p:sp>
      <p:sp>
        <p:nvSpPr>
          <p:cNvPr id="3" name="Subtitle 2"/>
          <p:cNvSpPr>
            <a:spLocks noGrp="1"/>
          </p:cNvSpPr>
          <p:nvPr>
            <p:ph type="subTitle" idx="1"/>
          </p:nvPr>
        </p:nvSpPr>
        <p:spPr>
          <a:xfrm>
            <a:off x="1428728" y="2428868"/>
            <a:ext cx="6400800" cy="1752600"/>
          </a:xfrm>
        </p:spPr>
        <p:txBody>
          <a:bodyPr/>
          <a:lstStyle/>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1868</TotalTime>
  <Words>1422</Words>
  <Application>Microsoft Office PowerPoint</Application>
  <PresentationFormat>On-screen Show (4:3)</PresentationFormat>
  <Paragraphs>169</Paragraphs>
  <Slides>46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Castellar</vt:lpstr>
      <vt:lpstr>Georgia</vt:lpstr>
      <vt:lpstr>Tahoma</vt:lpstr>
      <vt:lpstr>Times New Roman</vt:lpstr>
      <vt:lpstr>Trebuchet MS</vt:lpstr>
      <vt:lpstr>Wingdings</vt:lpstr>
      <vt:lpstr>Wingdings 2</vt:lpstr>
      <vt:lpstr>Flow</vt:lpstr>
      <vt:lpstr>Slide</vt:lpstr>
      <vt:lpstr>PowerPoint Presentation</vt:lpstr>
      <vt:lpstr>PowerPoint Presentation</vt:lpstr>
      <vt:lpstr>PowerPoint Presentation</vt:lpstr>
      <vt:lpstr>كم كاري مادرزادي تيروئيد يكي از علل مهم قابل پيشگيري عقب افتادگي ذهني در نوزادان است. محور هيپوتالاموس- هيپوفيز-تيروئيد در اواسط دوران زندگي جنيني شروع به فعاليت كرده و تا زمان تولد ترم تكامل مي يابد. در صورت وجود كم كاري تيروئيد در جنين، اختلالاتي در ارگانهاي مهم از جمله سيستم عصبي مركزي و اسكلتي ايجاد مي شود. </vt:lpstr>
      <vt:lpstr>اغلب نوزادان در بدو تولد كاملا" طبيعي بنظر مي رسند. بدليل اين که حدود 3/1 تيروكسين (T4) مادري از طريق بند ناف به جنين انتقال يافته و از بروز علائم باليني بارز بيماري در جنين جلوگيري مي كند</vt:lpstr>
      <vt:lpstr>  کم کاری تيروئيد نتيجه کاهش در سنتز هورمون تيروئيد و يا نقصان فعاليت گيرنده های هورمون تيروئيد است. شايعترين علت كم كاري مادرزادي تيروئيد اختلال در تكامل كامل يا نسبي غده تيروئيد، يا اختلال درجايگزيني نامناسب تيروئيد در دوران جنيني (Entopic Gland) است. </vt:lpstr>
      <vt:lpstr>هيپوتيروئيدي در اطفــال به دو صورت مــادرزادي و اكتسـابي وجود دارد. ترم كم كاري مادرزادي تيروئيد براي مواردي از كم كاري تيروئيد بكار مي رود كه قبل از و يا در زمان تولد وجود داشته باشد و می تواند به صورت اسپوراديک و يا فاميليال و با يا بدون گواترديده شود. </vt:lpstr>
      <vt:lpstr>كمبود يد شايعترين علت كم كاري مادرزادي گذرا بوده و بر ميزان بروز بيماري تأثيرگذار است بطوري كه مي تواند اين ميزان را تا حدود 1 مورد در هر 10 تولد افزايش دهد. </vt:lpstr>
      <vt:lpstr>درنواحي با يد كافي، ديس ژنزي تيروئيد شايعتــرين علت كم كاري مادرزادي تيروئيد است.  به عبارتي ديگر ديس ژنزي تيروئيد شايعترين عامل اتيولوژيك در نوزادان با هيپوتيروئيدي دائمي است. </vt:lpstr>
      <vt:lpstr>PowerPoint Presentation</vt:lpstr>
      <vt:lpstr>هورمونهاي تيروئيد نقش عمده اي را در رشد و تكامل تمام اعضاي بدن به خصوص سيستم عصبي مركزي هر فرد به عهده دارند. اين نقش از هفته يازدهم دوران جنيني آغاز شده و تا آخر دوران رشد و بلوغ جسمی، فيزيكي و رواني فرد ادامه مي يابد</vt:lpstr>
      <vt:lpstr>در موارد کمبود هورمون تيروئيد شديد، معمولاً علائم در هفته اول تا دوم تولد بروز می کنند. اما در مواردی که کمبود هورمون خفيف تر است ممکن است علائم تا ماهها بعد از تولد ديده نشود. كمبود هورمون تيروئيد در شيرخوار باعث عقب افتادگي ذهني مي شود، مگر اينكه تشخيص و درمان مناسب در اوايل زندگي نوزاد شروع شود</vt:lpstr>
      <vt:lpstr>بر اساس يافته هاي باليني، تنها 10% نوزادان در ماه اول، 35% در سه ماه اول، 70% در طول 1 سال و 100% در طول 4-3 سال زنـدگي شناسايي مي شوند. </vt:lpstr>
      <vt:lpstr>PowerPoint Presentation</vt:lpstr>
      <vt:lpstr>PowerPoint Presentation</vt:lpstr>
      <vt:lpstr>PowerPoint Presentation</vt:lpstr>
      <vt:lpstr>اهميت بيماري:</vt:lpstr>
      <vt:lpstr>ضرورت برنامه</vt:lpstr>
      <vt:lpstr>اهداف ويژه:</vt:lpstr>
      <vt:lpstr>نحوه غربالگری:</vt:lpstr>
      <vt:lpstr>PowerPoint Presentation</vt:lpstr>
      <vt:lpstr>PowerPoint Presentation</vt:lpstr>
      <vt:lpstr>PowerPoint Presentation</vt:lpstr>
      <vt:lpstr>PowerPoint Presentation</vt:lpstr>
      <vt:lpstr>PowerPoint Presentation</vt:lpstr>
      <vt:lpstr>نمونه‌گيري مجدد از پاشنه پا</vt:lpstr>
      <vt:lpstr>PowerPoint Presentation</vt:lpstr>
      <vt:lpstr>TSH ON FILTER PAPER</vt:lpstr>
      <vt:lpstr>PowerPoint Presentation</vt:lpstr>
      <vt:lpstr>Normal Values For TSH</vt:lpstr>
      <vt:lpstr>دوز پيشنهادی برای شروع درمان با قرص لووتيروكسينμg/kg/day  15- 10 است. به بيانی ديگر براي نوزاد ترم با وزن بين 5/ 4- 3 كيلوگرم، دوز شروع 50 ميكروگرم (نصف قرص) در روز مناسب است.  </vt:lpstr>
      <vt:lpstr>Treatment</vt:lpstr>
      <vt:lpstr>انجام آزمايشها و ويزيت نوزاد مبتلا به بيماری کم کاری مادرزادی تيروييد           2 و 4 هفته بعد از شروع درمان                                          هر 2 ماه در طول 6 ماه اول زندگي هر 3 ماه بين سنين 6 و 36 ماهگي  هر 6 ماه از 36 ماهگي به بعد </vt:lpstr>
      <vt:lpstr>  مطالعات نشان داده است که مبتلايان به کم کاری مادرزادی تيروئيد شانس بيشتری (10% در  مقابل 3%) برای بروز آنومالی های مادرزادی بخصوص مشکلات قلبی- عروقی دارند.  توجه به اين مسئله در اين نوزادان اهميت بسزائی دارد. در حدود 20% از نوزادان مبتلا به کم کاری مادرزادی تيروئيد کاهش شنوائی نيز ديده می شود، که ارزيابی شنوائی و تشخيص مشکلات شنوائی، می تواند باعث ارتقا کيفيت زندگی در اين موارد باشد. </vt:lpstr>
      <vt:lpstr>بطور معمول درمان جايگزيني در كودك با تشخيص کم کاری تيروييد تا 3 سالگي ادامه خواهد داشت و پس از آن درمان به مدت 4 هفته قطع مي گردد. سپس تستهای عملکرد تيروئيد انجام می شود. مقادير غيرطبيعي TSH و T4 تشخيص هيپوتيروئيدي دائمي را قطعي مي نمايد و كودكان مذكور بايد بطور دائم (برای همه عمر) قرص لووتيروكسين استفاده نمايند.  مقادير طبيعي پارامترهاي مذكور نشان دهنده هيپوتيروئيدي گذرا است و درمان جايگزيني متوقف می شود. </vt:lpstr>
      <vt:lpstr> National Newborn Screening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بنام خالق هستی</vt:lpstr>
      <vt:lpstr>برنامه كشوری                                                                        غربالگری كم كاری مادرزادی تيروئيد          و  افزايش گذرای  TSH  در نوزادان</vt:lpstr>
    </vt:vector>
  </TitlesOfParts>
  <Company>Rayaneh Saraa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سرور محمودی</cp:lastModifiedBy>
  <cp:revision>52</cp:revision>
  <dcterms:created xsi:type="dcterms:W3CDTF">2012-03-07T08:19:04Z</dcterms:created>
  <dcterms:modified xsi:type="dcterms:W3CDTF">2022-11-29T04:57:06Z</dcterms:modified>
</cp:coreProperties>
</file>