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140" y="381000"/>
            <a:ext cx="6858000" cy="1066800"/>
          </a:xfrm>
        </p:spPr>
        <p:txBody>
          <a:bodyPr>
            <a:normAutofit/>
          </a:bodyPr>
          <a:lstStyle/>
          <a:p>
            <a:r>
              <a:rPr lang="fa-IR" dirty="0" smtClean="0"/>
              <a:t>رتینوپاتی(مشکلات شبکیه)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" y="1828800"/>
            <a:ext cx="5410200" cy="373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914400" y="5566021"/>
            <a:ext cx="75438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3200" dirty="0" smtClean="0"/>
              <a:t>معاونت بهداشتی دانشگاه علوم پزشکی کرمان تیر98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36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555285"/>
              </p:ext>
            </p:extLst>
          </p:nvPr>
        </p:nvGraphicFramePr>
        <p:xfrm>
          <a:off x="1752600" y="533400"/>
          <a:ext cx="60960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زمان اولین معاینه پس  از تولد</a:t>
                      </a:r>
                    </a:p>
                    <a:p>
                      <a:pPr algn="ctr"/>
                      <a:r>
                        <a:rPr lang="fa-IR" dirty="0" smtClean="0"/>
                        <a:t>(هفته/روز)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سن حاملگی در زمان تولد </a:t>
                      </a:r>
                    </a:p>
                    <a:p>
                      <a:pPr algn="ctr" rtl="1"/>
                      <a:r>
                        <a:rPr lang="fa-IR" dirty="0" smtClean="0"/>
                        <a:t>(هفته)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9هفته پس از تولد یا 63 روزگی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8هفته پس از تولد یا 56 روزگی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7</a:t>
                      </a: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هفته پس از تولد یا 49روزگی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6هفته پس از تولد یا 42 روزگی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5هفته پس از تولد یا 35 روزگی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4هفته پس از تولد یا 28 روزگی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27 و بیشتر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410200"/>
            <a:ext cx="7543800" cy="914400"/>
          </a:xfrm>
        </p:spPr>
        <p:txBody>
          <a:bodyPr/>
          <a:lstStyle/>
          <a:p>
            <a:r>
              <a:rPr lang="fa-IR" sz="2800" dirty="0" smtClean="0"/>
              <a:t>جدول  محاسبه سن نوزاد در اولین مراجعه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45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685801"/>
            <a:ext cx="6858000" cy="3962399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در نوزادان بستری، غربالگری بر بالین نوزاد انجام می پذیرد و انجام معاینه و غربالگری پس از ترخیص نوزاد از بیمارستان در مراکز معین انجام میگیرد.</a:t>
            </a:r>
          </a:p>
          <a:p>
            <a:pPr algn="r" rtl="1"/>
            <a:r>
              <a:rPr lang="fa-IR" dirty="0" smtClean="0"/>
              <a:t>این معاینه توسط  یک چشم پزشک که در معاینه شبکیه تبحردارد و در درمانگاه چشم یا در بخش مراقبت ویژه نوزادان انجام می گیرد.</a:t>
            </a:r>
          </a:p>
          <a:p>
            <a:pPr algn="r" rtl="1"/>
            <a:r>
              <a:rPr lang="fa-IR" dirty="0" smtClean="0"/>
              <a:t>اگرچه ممکن است این مشکل خودبخود رفع شود، اما پزشک در موارد شدید با لیزر درمانی یا تزریق دارودر عروق  داخل چشم، نوزاد را درمان میکند.</a:t>
            </a:r>
          </a:p>
          <a:p>
            <a:pPr algn="r" rtl="1"/>
            <a:r>
              <a:rPr lang="fa-IR" dirty="0" smtClean="0"/>
              <a:t>در صورت عدم تشخیص و درمان به موقع این عارضه می تواند به اختلالات شدید بینایی و حتی نابینایی منجر شود.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685801"/>
            <a:ext cx="7315200" cy="4038599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چشم پزشک ابتدا با استفاده از قطره های گشاد کننده، مردمک را باز کرده و سپس با استفاده از افتالموسکوپ شبکیه را می بیند.</a:t>
            </a:r>
          </a:p>
          <a:p>
            <a:pPr algn="r" rtl="1"/>
            <a:r>
              <a:rPr lang="fa-IR" dirty="0" smtClean="0"/>
              <a:t>در حین معاینه پدر یا مادر میتوانند کودک را نگه دارند و به معاینه کمک کنند.</a:t>
            </a:r>
          </a:p>
          <a:p>
            <a:pPr algn="r" rtl="1"/>
            <a:r>
              <a:rPr lang="fa-IR" dirty="0" smtClean="0"/>
              <a:t>صرف نظر از اینکه بیمار به درمان نیاز داشته باشد یا خیرباید در فواصلی که مجددا چشم پزشک مشخص میکند تحت معاینه دوباره قرار گیرد. </a:t>
            </a:r>
          </a:p>
          <a:p>
            <a:pPr algn="r" rtl="1"/>
            <a:r>
              <a:rPr lang="fa-IR" dirty="0" smtClean="0"/>
              <a:t>معاینات دوره ای برای تشخیص اینکه پیشرفت بیماری متوقف شده و به درمان نیاز و جود دارد  یا خیر لازمند.</a:t>
            </a:r>
          </a:p>
          <a:p>
            <a:pPr algn="r" rtl="1"/>
            <a:r>
              <a:rPr lang="fa-IR" dirty="0" smtClean="0"/>
              <a:t>وقتی که عروق چشم کامل شوند و خطر درگیری شبکیه چشم رفع شود، معاینات متوقف می شوند. </a:t>
            </a:r>
          </a:p>
          <a:p>
            <a:pPr algn="r" rtl="1"/>
            <a:r>
              <a:rPr lang="fa-IR" dirty="0" smtClean="0"/>
              <a:t>حتی در این صورت نوزادان نارس بیشتر از سایر نوزادان در معرض مشکلات بعدی چشمی قرار دارند و لازم  است در صورت بروز علایمی که ذکر خواهد شد مجددا معاینه بینایی شوند.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638800"/>
            <a:ext cx="7543800" cy="914400"/>
          </a:xfrm>
        </p:spPr>
        <p:txBody>
          <a:bodyPr/>
          <a:lstStyle/>
          <a:p>
            <a:r>
              <a:rPr lang="fa-IR" dirty="0" smtClean="0"/>
              <a:t>نحوه معاینه چشم نوزادان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نگه داشتن اجسام نزدیک چشم</a:t>
            </a:r>
          </a:p>
          <a:p>
            <a:pPr algn="r" rtl="1"/>
            <a:r>
              <a:rPr lang="fa-IR" dirty="0" smtClean="0"/>
              <a:t>مشکل در دیدن فاصله دور</a:t>
            </a:r>
            <a:endParaRPr lang="en-US" dirty="0" smtClean="0"/>
          </a:p>
          <a:p>
            <a:pPr algn="r" rtl="1"/>
            <a:r>
              <a:rPr lang="fa-IR" dirty="0" smtClean="0"/>
              <a:t>بستن و تنگ کردن یک چشم</a:t>
            </a:r>
          </a:p>
          <a:p>
            <a:pPr algn="r" rtl="1"/>
            <a:r>
              <a:rPr lang="fa-IR" dirty="0" smtClean="0"/>
              <a:t>بی میلی نسبت به استفاده از یک چشم</a:t>
            </a:r>
          </a:p>
          <a:p>
            <a:pPr algn="r" rtl="1"/>
            <a:r>
              <a:rPr lang="fa-IR" dirty="0" smtClean="0"/>
              <a:t>افت ناگهانی دید</a:t>
            </a:r>
          </a:p>
          <a:p>
            <a:pPr algn="r" rtl="1"/>
            <a:r>
              <a:rPr lang="fa-IR" dirty="0" smtClean="0"/>
              <a:t>انحراف چشم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105400"/>
            <a:ext cx="7543800" cy="1447800"/>
          </a:xfrm>
        </p:spPr>
        <p:txBody>
          <a:bodyPr/>
          <a:lstStyle/>
          <a:p>
            <a:pPr algn="r" rtl="1"/>
            <a:r>
              <a:rPr lang="fa-IR" sz="2400" dirty="0" smtClean="0"/>
              <a:t>کودکانیکه در نوزادی به </a:t>
            </a:r>
            <a:r>
              <a:rPr lang="en-US" sz="2400" dirty="0" smtClean="0"/>
              <a:t>ROP</a:t>
            </a:r>
            <a:r>
              <a:rPr lang="fa-IR" sz="2400" dirty="0" smtClean="0"/>
              <a:t> مبتلا شده اند باید از نظر علائم فوق که ممکن است نشانه هایی از ابتلا باشند مورد توجه قرار گیرند.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71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685801"/>
            <a:ext cx="6477000" cy="4038599"/>
          </a:xfrm>
        </p:spPr>
        <p:txBody>
          <a:bodyPr/>
          <a:lstStyle/>
          <a:p>
            <a:pPr algn="r" rtl="1"/>
            <a:r>
              <a:rPr lang="fa-IR" dirty="0" smtClean="0"/>
              <a:t>برخی از نوزادانی که بیماری آن ها خفیف یا متوسط است، بدون نیاز به درمان بهبود می یابند. اما در صورتیکه بیماری نوزاد شدید باشد، درمان لازم است.</a:t>
            </a:r>
          </a:p>
          <a:p>
            <a:pPr algn="r" rtl="1"/>
            <a:r>
              <a:rPr lang="fa-IR" dirty="0" smtClean="0"/>
              <a:t>برای جلوگیری از افزایش غیر طبیعی عروق شبکیه بیشتر از لیزر درمانی استفاده می شود.گاهی نیز ممکن است نیاز به تزریق دارو در داخل چشم باشد.</a:t>
            </a:r>
          </a:p>
          <a:p>
            <a:pPr algn="r" rtl="1"/>
            <a:r>
              <a:rPr lang="fa-IR" dirty="0" smtClean="0"/>
              <a:t>این درمان ها معمولا در اتاق عمل انجام شده و ممکن است نیاز به بیهوشی داشته باشد.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درمان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a/a9/Aerial_View_of_Damavand_26.11.2008_04-25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59"/>
            <a:ext cx="9144000" cy="686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52800"/>
            <a:ext cx="8534400" cy="758952"/>
          </a:xfrm>
        </p:spPr>
        <p:txBody>
          <a:bodyPr>
            <a:noAutofit/>
          </a:bodyPr>
          <a:lstStyle/>
          <a:p>
            <a:r>
              <a:rPr lang="fa-IR" sz="8000" dirty="0" smtClean="0">
                <a:solidFill>
                  <a:srgbClr val="4AD675"/>
                </a:solidFill>
                <a:cs typeface="B Titr" panose="00000700000000000000" pitchFamily="2" charset="-78"/>
              </a:rPr>
              <a:t>تشکر</a:t>
            </a:r>
            <a:endParaRPr lang="en-US" sz="8000" dirty="0">
              <a:solidFill>
                <a:srgbClr val="4AD675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0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8600"/>
            <a:ext cx="7391400" cy="5333999"/>
          </a:xfrm>
        </p:spPr>
        <p:txBody>
          <a:bodyPr/>
          <a:lstStyle/>
          <a:p>
            <a:pPr lvl="1" algn="ctr" rtl="1">
              <a:lnSpc>
                <a:spcPct val="200000"/>
              </a:lnSpc>
            </a:pPr>
            <a:endParaRPr lang="en-US" dirty="0" smtClean="0"/>
          </a:p>
          <a:p>
            <a:pPr lvl="1" algn="ctr" rtl="1">
              <a:lnSpc>
                <a:spcPct val="200000"/>
              </a:lnSpc>
            </a:pPr>
            <a:r>
              <a:rPr lang="fa-IR" dirty="0" smtClean="0"/>
              <a:t>رتینوپاتی نارسی یا</a:t>
            </a:r>
            <a:r>
              <a:rPr lang="en-US" dirty="0" smtClean="0"/>
              <a:t>ROP </a:t>
            </a:r>
            <a:r>
              <a:rPr lang="fa-IR" dirty="0" smtClean="0"/>
              <a:t> (</a:t>
            </a:r>
            <a:r>
              <a:rPr lang="en-US" dirty="0" smtClean="0"/>
              <a:t> (retinopathy of prematurity </a:t>
            </a:r>
            <a:r>
              <a:rPr lang="fa-IR" dirty="0" smtClean="0"/>
              <a:t>بیماری عروق شبکیه در نوزادان نارس می باشد و به دلیل رشد غیر طبیعی رگ های خونی در شبکیه نوزاد ان نارس، می تواند به طیف وسیعی از اختلالات بینایی</a:t>
            </a:r>
            <a:r>
              <a:rPr lang="fa-IR" dirty="0"/>
              <a:t>،</a:t>
            </a:r>
            <a:r>
              <a:rPr lang="fa-IR" dirty="0" smtClean="0"/>
              <a:t> از نقایص قابل اصلاح در حدت بینایی تا جدا شدن شبکیه و کوری منجر شود.</a:t>
            </a:r>
            <a:endParaRPr lang="en-US" dirty="0" smtClean="0"/>
          </a:p>
          <a:p>
            <a:pPr lvl="1" algn="r" rtl="1">
              <a:lnSpc>
                <a:spcPct val="200000"/>
              </a:lnSpc>
            </a:pPr>
            <a:r>
              <a:rPr lang="en-US" dirty="0" err="1" smtClean="0"/>
              <a:t>Retin</a:t>
            </a:r>
            <a:r>
              <a:rPr lang="fa-IR" dirty="0" smtClean="0"/>
              <a:t>به معنی شبکیه و </a:t>
            </a:r>
            <a:r>
              <a:rPr lang="en-US" dirty="0" err="1" smtClean="0"/>
              <a:t>pathy</a:t>
            </a:r>
            <a:r>
              <a:rPr lang="fa-IR" dirty="0" smtClean="0"/>
              <a:t>به معنی آسیب می باشد.</a:t>
            </a:r>
          </a:p>
          <a:p>
            <a:pPr lvl="1" algn="r" rtl="1">
              <a:lnSpc>
                <a:spcPct val="200000"/>
              </a:lnSpc>
            </a:pPr>
            <a:r>
              <a:rPr lang="fa-IR" dirty="0" smtClean="0"/>
              <a:t>این بیماری از سال 1947 شناخته شده است.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181600"/>
            <a:ext cx="5928360" cy="914400"/>
          </a:xfrm>
        </p:spPr>
        <p:txBody>
          <a:bodyPr/>
          <a:lstStyle/>
          <a:p>
            <a:r>
              <a:rPr lang="fa-IR" dirty="0" smtClean="0"/>
              <a:t>تعریف رتینوپاتی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685801"/>
            <a:ext cx="6553200" cy="3886199"/>
          </a:xfrm>
        </p:spPr>
        <p:txBody>
          <a:bodyPr>
            <a:normAutofit fontScale="700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/>
              <a:t>پس از اینکه نوزاد به صورت نارس متولد میگردد، بواسطه اینکه مقدار اکسیژن موجود در هوای محیط از مقدار اکسیژن داخل رحمی بیشتر است و نوزاد فاقد عروق خونی شبکیه به طور کامل می باشد، این امر موجب ترشح ماده ای به نام </a:t>
            </a:r>
            <a:r>
              <a:rPr lang="en-US" dirty="0"/>
              <a:t>VEGF</a:t>
            </a:r>
            <a:r>
              <a:rPr lang="fa-IR" dirty="0" smtClean="0"/>
              <a:t>در قسمتی از شبکیه که خونرسانی کم است</a:t>
            </a:r>
            <a:r>
              <a:rPr lang="en-US" dirty="0" smtClean="0"/>
              <a:t> </a:t>
            </a:r>
            <a:r>
              <a:rPr lang="fa-IR" dirty="0" smtClean="0"/>
              <a:t>میگردد و در نتیجه رگ سازی های جدید شبکیه رخ داده و باپیشرفت رگ سازی موجبات جداشدن شبکیه و سپس کوری نوزاد  د رمراحل پیشرفته  را فراهم میآورد.</a:t>
            </a:r>
          </a:p>
          <a:p>
            <a:pPr algn="r" rtl="1">
              <a:lnSpc>
                <a:spcPct val="150000"/>
              </a:lnSpc>
            </a:pPr>
            <a:endParaRPr lang="fa-IR" dirty="0"/>
          </a:p>
          <a:p>
            <a:pPr algn="r" rtl="1">
              <a:lnSpc>
                <a:spcPct val="150000"/>
              </a:lnSpc>
            </a:pPr>
            <a:r>
              <a:rPr lang="fa-IR" dirty="0" smtClean="0"/>
              <a:t>این بیماری در اغلب موارد قابل پیشگیری و در صورت انجام معاینات غربالگری و تشخیص به موقع قابل درمان است.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/>
              <a:t>در صورت عدم تشخیص به موقع، بیماری پیش رونده بوده و به سرعت منجر به نابینایی می گردد.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/>
              <a:t>اقدامات درمانی در مراحل اولیه بیماری اثر بخش تر بوده ولی در مراحل انتهایی بیماری درمان بسیار  مشکل و در بضی موارد غیر ممکن می باشد.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سیر بیماری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685801"/>
            <a:ext cx="7315200" cy="4190999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تمام نوزادانی که با سن حاملگی کمتر از 34 هفته(33هفته و6 روزیا کمتر) و یاوزن 2000گرم یا کمتر متولد میشوند باید از لحاظ  رتینوپاتی نارسی معاینه و غربالگری شوند.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سایرعوامل خطری که احتمال ابتلا به این بیماری را زیاد میکنند شامل موارد ذیل می باشند:</a:t>
            </a:r>
          </a:p>
          <a:p>
            <a:pPr algn="r" rtl="1"/>
            <a:r>
              <a:rPr lang="fa-IR" dirty="0" smtClean="0"/>
              <a:t>نیاز به اکسی</a:t>
            </a:r>
            <a:r>
              <a:rPr lang="fa-IR" dirty="0"/>
              <a:t>ژ</a:t>
            </a:r>
            <a:r>
              <a:rPr lang="fa-IR" dirty="0" smtClean="0"/>
              <a:t>ن در هفته اول پس از تولد</a:t>
            </a:r>
          </a:p>
          <a:p>
            <a:pPr algn="r" rtl="1"/>
            <a:r>
              <a:rPr lang="fa-IR" dirty="0" smtClean="0"/>
              <a:t>وجود مشکلاتی در سلامتی نوزاد بلافاصله پس از تولد </a:t>
            </a:r>
          </a:p>
          <a:p>
            <a:pPr algn="r" rtl="1"/>
            <a:r>
              <a:rPr lang="fa-IR" dirty="0" smtClean="0"/>
              <a:t>مجموعا همه نوزادانی که صرف نظر از سن حاملگی و وزن تولد، مسیر درمانی پیچیده ای را در بخش مراقبت ویژه نوزادان، مانند اکسیژن درمانی و تعویض خون طی کرده، یا وضعیت ناپایدار بالینی داشته باشند و یا توسط پزشک معالج در معرض خطر تشخیص داده شوند، می بایست از نظر رتینوپاتی معاینه شوند.</a:t>
            </a:r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گروه هدف رتینوپاتی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0"/>
            <a:ext cx="7543800" cy="914400"/>
          </a:xfrm>
        </p:spPr>
        <p:txBody>
          <a:bodyPr/>
          <a:lstStyle/>
          <a:p>
            <a:r>
              <a:rPr lang="fa-IR" sz="4400" dirty="0" smtClean="0"/>
              <a:t>گزارش گیری گروه هدف در سامانه سیب</a:t>
            </a:r>
            <a:endParaRPr lang="en-US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903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1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257800"/>
            <a:ext cx="7543800" cy="914400"/>
          </a:xfrm>
        </p:spPr>
        <p:txBody>
          <a:bodyPr/>
          <a:lstStyle/>
          <a:p>
            <a:pPr algn="r" rtl="1"/>
            <a:r>
              <a:rPr lang="fa-IR" sz="1800" dirty="0" smtClean="0"/>
              <a:t>پس از استخراج تعداد موارد با وزن 2000 گرم و کمتر و سن 34 هفته و کمتر لازم است به این نکته توجه کرد که ممکن است نوزادی هم کم وزن و هم سن بارداری کمی داشته باشد .این نوزاد در هر دو مرتبه شمرده شده است.لذا لازم است این نوزادان را هم از سامانه استخراج و تعدا کل نوزادان گروه هدف را به گونه ای دیگرمحاسبه نماییم.</a:t>
            </a:r>
            <a:endParaRPr lang="en-US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3" y="609599"/>
            <a:ext cx="8388047" cy="426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2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442960" cy="1752600"/>
          </a:xfrm>
        </p:spPr>
        <p:txBody>
          <a:bodyPr/>
          <a:lstStyle/>
          <a:p>
            <a:pPr algn="ctr" rtl="1"/>
            <a:r>
              <a:rPr lang="fa-IR" sz="2000" dirty="0" smtClean="0"/>
              <a:t>به لحاظ اینکه این 28 نوزاد هم در کم وزن ها و هم در سن بارداری کمتر از 34 هفته شمرده شده اند، عدد 28 را از مجموع دوعدد قبل کم میکنیم</a:t>
            </a:r>
            <a:br>
              <a:rPr lang="fa-IR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fa-IR" sz="2000" dirty="0" smtClean="0"/>
              <a:t>      78 </a:t>
            </a:r>
            <a:r>
              <a:rPr lang="fa-IR" sz="2000" dirty="0"/>
              <a:t>= </a:t>
            </a:r>
            <a:r>
              <a:rPr lang="fa-IR" sz="2000" dirty="0" smtClean="0"/>
              <a:t>28- (55+51)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75770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1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648200"/>
            <a:ext cx="7620000" cy="1295400"/>
          </a:xfrm>
        </p:spPr>
        <p:txBody>
          <a:bodyPr/>
          <a:lstStyle/>
          <a:p>
            <a:pPr algn="r" rtl="1"/>
            <a:r>
              <a:rPr lang="fa-IR" sz="1600" dirty="0" smtClean="0"/>
              <a:t>جهت اطمینان از روش گفته شده: </a:t>
            </a:r>
            <a:br>
              <a:rPr lang="fa-IR" sz="1600" dirty="0" smtClean="0"/>
            </a:br>
            <a:r>
              <a:rPr lang="fa-IR" sz="1600" dirty="0" smtClean="0"/>
              <a:t>-در سن کمتر از 34 هفته 51 نوزاد داشتیم.</a:t>
            </a:r>
            <a:br>
              <a:rPr lang="fa-IR" sz="1600" dirty="0" smtClean="0"/>
            </a:br>
            <a:r>
              <a:rPr lang="fa-IR" sz="1600" dirty="0" smtClean="0"/>
              <a:t>-در همین سن ، وزن کمتر از 2000گرم را به فیلتر اضافه نموده و تعداد نوزاد ان به 28 رسید.</a:t>
            </a:r>
            <a:br>
              <a:rPr lang="fa-IR" sz="1600" dirty="0" smtClean="0"/>
            </a:br>
            <a:r>
              <a:rPr lang="fa-IR" sz="1600" dirty="0" smtClean="0"/>
              <a:t>مجدادا در همین سن، تعداد نوزاد ان بالای 2000 گرم را فیلتر کردیم،عدد  حاصله23 شد.</a:t>
            </a:r>
            <a:br>
              <a:rPr lang="fa-IR" sz="1600" dirty="0" smtClean="0"/>
            </a:br>
            <a:r>
              <a:rPr lang="fa-IR" sz="1600" dirty="0" smtClean="0"/>
              <a:t>عدد 51 مجموع 23 و 28 است.</a:t>
            </a:r>
            <a:br>
              <a:rPr lang="fa-IR" sz="1600" dirty="0" smtClean="0"/>
            </a:br>
            <a:r>
              <a:rPr lang="fa-IR" sz="1600" dirty="0" smtClean="0"/>
              <a:t>بنابراین مطمئن میشویم که ما 28 نوزا داریم که در هردو گروه مشترک است.</a:t>
            </a:r>
            <a:br>
              <a:rPr lang="fa-IR" sz="1600" dirty="0" smtClean="0"/>
            </a:br>
            <a:endParaRPr lang="en-US" sz="1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83865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4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 smtClean="0"/>
              <a:t>زمان بروز رتینوپاتی نارسی با سن نوزاد ارتباط دارد.مشاهده شده است زمان بروز رتینوپاتی نارسی شدید با سن اصلاح شده نوزاد(مجموع سن حاملگی و هفته های پس از تولد)ارتباط بیشتری دارد.</a:t>
            </a:r>
          </a:p>
          <a:p>
            <a:pPr algn="r" rtl="1"/>
            <a:r>
              <a:rPr lang="fa-IR" sz="2000" dirty="0" smtClean="0"/>
              <a:t>یعنی نوزادانی که با سن حاملگی کمتری متولد میشوند، زمان بیشتری طول میکشد تا ابتلا به رتینوپاتی نارسی را نشان دهند.</a:t>
            </a:r>
          </a:p>
          <a:p>
            <a:pPr algn="r" rtl="1"/>
            <a:r>
              <a:rPr lang="fa-IR" sz="2000" dirty="0" smtClean="0"/>
              <a:t>برهمین اساس نوزادان متولد شده با سن حاملگی 27 هفته یا بیشتر، می بایست 4هفته پس از تولد معاینه و غربالگری شوند.</a:t>
            </a:r>
          </a:p>
          <a:p>
            <a:pPr algn="r" rtl="1"/>
            <a:r>
              <a:rPr lang="fa-IR" sz="2000" dirty="0" smtClean="0"/>
              <a:t>زمان اولین معاینه در نوزادان متولد شده با سن حاملگی کمتر از 27طبق جدول محاسبه میگردد.</a:t>
            </a:r>
          </a:p>
          <a:p>
            <a:pPr algn="r" rt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سن اولین نوبت معاینه چشم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465</TotalTime>
  <Words>1136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 Titr</vt:lpstr>
      <vt:lpstr>Palatino Linotype</vt:lpstr>
      <vt:lpstr>Times New Roman</vt:lpstr>
      <vt:lpstr>Wingdings</vt:lpstr>
      <vt:lpstr>Elemental</vt:lpstr>
      <vt:lpstr>رتینوپاتی(مشکلات شبکیه)</vt:lpstr>
      <vt:lpstr>تعریف رتینوپاتی</vt:lpstr>
      <vt:lpstr>سیر بیماری</vt:lpstr>
      <vt:lpstr>گروه هدف رتینوپاتی</vt:lpstr>
      <vt:lpstr>گزارش گیری گروه هدف در سامانه سیب</vt:lpstr>
      <vt:lpstr>پس از استخراج تعداد موارد با وزن 2000 گرم و کمتر و سن 34 هفته و کمتر لازم است به این نکته توجه کرد که ممکن است نوزادی هم کم وزن و هم سن بارداری کمی داشته باشد .این نوزاد در هر دو مرتبه شمرده شده است.لذا لازم است این نوزادان را هم از سامانه استخراج و تعدا کل نوزادان گروه هدف را به گونه ای دیگرمحاسبه نماییم.</vt:lpstr>
      <vt:lpstr>به لحاظ اینکه این 28 نوزاد هم در کم وزن ها و هم در سن بارداری کمتر از 34 هفته شمرده شده اند، عدد 28 را از مجموع دوعدد قبل کم میکنیم        78 = 28- (55+51) </vt:lpstr>
      <vt:lpstr>جهت اطمینان از روش گفته شده:  -در سن کمتر از 34 هفته 51 نوزاد داشتیم. -در همین سن ، وزن کمتر از 2000گرم را به فیلتر اضافه نموده و تعداد نوزاد ان به 28 رسید. مجدادا در همین سن، تعداد نوزاد ان بالای 2000 گرم را فیلتر کردیم،عدد  حاصله23 شد. عدد 51 مجموع 23 و 28 است. بنابراین مطمئن میشویم که ما 28 نوزا داریم که در هردو گروه مشترک است. </vt:lpstr>
      <vt:lpstr>سن اولین نوبت معاینه چشم</vt:lpstr>
      <vt:lpstr>جدول  محاسبه سن نوزاد در اولین مراجعه</vt:lpstr>
      <vt:lpstr>PowerPoint Presentation</vt:lpstr>
      <vt:lpstr>نحوه معاینه چشم نوزادان</vt:lpstr>
      <vt:lpstr>کودکانیکه در نوزادی به ROP مبتلا شده اند باید از نظر علائم فوق که ممکن است نشانه هایی از ابتلا باشند مورد توجه قرار گیرند. </vt:lpstr>
      <vt:lpstr>درمان</vt:lpstr>
      <vt:lpstr>تشکر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رتینوپاتی(مشکلات شبکیه)</dc:title>
  <dc:creator>مریم به سرشت</dc:creator>
  <cp:lastModifiedBy>زهرا حیدریان</cp:lastModifiedBy>
  <cp:revision>46</cp:revision>
  <dcterms:created xsi:type="dcterms:W3CDTF">2006-08-16T00:00:00Z</dcterms:created>
  <dcterms:modified xsi:type="dcterms:W3CDTF">2020-01-30T05:13:33Z</dcterms:modified>
</cp:coreProperties>
</file>